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701" r:id="rId3"/>
  </p:sldMasterIdLst>
  <p:notesMasterIdLst>
    <p:notesMasterId r:id="rId26"/>
  </p:notesMasterIdLst>
  <p:sldIdLst>
    <p:sldId id="2042" r:id="rId4"/>
    <p:sldId id="278" r:id="rId5"/>
    <p:sldId id="271" r:id="rId6"/>
    <p:sldId id="2043" r:id="rId7"/>
    <p:sldId id="257" r:id="rId8"/>
    <p:sldId id="258" r:id="rId9"/>
    <p:sldId id="269" r:id="rId10"/>
    <p:sldId id="259" r:id="rId11"/>
    <p:sldId id="260" r:id="rId12"/>
    <p:sldId id="274" r:id="rId13"/>
    <p:sldId id="2044" r:id="rId14"/>
    <p:sldId id="268" r:id="rId15"/>
    <p:sldId id="267" r:id="rId16"/>
    <p:sldId id="264" r:id="rId17"/>
    <p:sldId id="266" r:id="rId18"/>
    <p:sldId id="276" r:id="rId19"/>
    <p:sldId id="275" r:id="rId20"/>
    <p:sldId id="270" r:id="rId21"/>
    <p:sldId id="261" r:id="rId22"/>
    <p:sldId id="262" r:id="rId23"/>
    <p:sldId id="263" r:id="rId24"/>
    <p:sldId id="265"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5732" autoAdjust="0"/>
  </p:normalViewPr>
  <p:slideViewPr>
    <p:cSldViewPr snapToGrid="0">
      <p:cViewPr varScale="1">
        <p:scale>
          <a:sx n="74" d="100"/>
          <a:sy n="74" d="100"/>
        </p:scale>
        <p:origin x="119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F31A0-0AAD-4017-ADA4-B1ACDB23F937}" type="datetimeFigureOut">
              <a:rPr lang="zh-TW" altLang="en-US" smtClean="0"/>
              <a:t>2022/1/27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13DBF-3668-432A-A1AE-F31C925016FE}" type="slidenum">
              <a:rPr lang="zh-TW" altLang="en-US" smtClean="0"/>
              <a:t>‹#›</a:t>
            </a:fld>
            <a:endParaRPr lang="zh-TW" altLang="en-US"/>
          </a:p>
        </p:txBody>
      </p:sp>
    </p:spTree>
    <p:extLst>
      <p:ext uri="{BB962C8B-B14F-4D97-AF65-F5344CB8AC3E}">
        <p14:creationId xmlns:p14="http://schemas.microsoft.com/office/powerpoint/2010/main" val="6604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sports.yahoo.com/news/%E5%9C%8B%E8%BB%8D%E5%B7%A6%E7%87%9F%E5%89%AF%E4%BE%9B%E7%AB%99%E9%87%8C%E8%82%8C%E8%B1%AC%E6%8E%92%E6%98%AF%E7%BE%8E%E8%B1%AC-%E5%9C%8B%E9%98%B2%E9%83%A8%EF%BC%9A%E6%AA%A2%E9%A9%97%E4%B8%8D%E5%90%AB%E8%90%8A%E5%8A%91-%E6%A8%99%E7%A4%BA%E7%AC%A6%E5%90%88%E8%A1%9B%E7%A6%8F%E9%83%A8%E8%A6%8F%E7%AF%84-053524961.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1</a:t>
            </a:fld>
            <a:endParaRPr lang="zh-TW" altLang="en-US"/>
          </a:p>
        </p:txBody>
      </p:sp>
    </p:spTree>
    <p:extLst>
      <p:ext uri="{BB962C8B-B14F-4D97-AF65-F5344CB8AC3E}">
        <p14:creationId xmlns:p14="http://schemas.microsoft.com/office/powerpoint/2010/main" val="59544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我們這邊有抽取出我們認為差異比較明顯的月份。</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舉例來說，</a:t>
            </a:r>
            <a:r>
              <a:rPr lang="en-US" altLang="zh-TW" dirty="0"/>
              <a:t>2021</a:t>
            </a:r>
            <a:r>
              <a:rPr lang="zh-TW" altLang="en-US" dirty="0"/>
              <a:t>年</a:t>
            </a:r>
            <a:r>
              <a:rPr lang="en-US" altLang="zh-TW" dirty="0"/>
              <a:t>5</a:t>
            </a:r>
            <a:r>
              <a:rPr lang="zh-TW" altLang="en-US" dirty="0"/>
              <a:t>月泛藍方都在強調</a:t>
            </a:r>
            <a:r>
              <a:rPr lang="zh-TW" altLang="en-US" b="0" i="0" u="none" dirty="0">
                <a:solidFill>
                  <a:schemeClr val="tx1"/>
                </a:solidFill>
                <a:effectLst/>
                <a:latin typeface="arial" panose="020B0604020202020204" pitchFamily="34" charset="0"/>
              </a:rPr>
              <a:t>國軍左營副供站的里肌豬排是美豬，該新聞也有強調豬肉儀表板的管控問題。同一時間，泛綠方則是傾向講母親節跟刪</a:t>
            </a:r>
            <a:r>
              <a:rPr lang="en-US" altLang="zh-TW" b="0" i="0" u="none" dirty="0">
                <a:solidFill>
                  <a:schemeClr val="tx1"/>
                </a:solidFill>
                <a:effectLst/>
                <a:latin typeface="arial" panose="020B0604020202020204" pitchFamily="34" charset="0"/>
              </a:rPr>
              <a:t>Q</a:t>
            </a:r>
            <a:r>
              <a:rPr lang="zh-TW" altLang="en-US" b="0" i="0" u="none" dirty="0">
                <a:solidFill>
                  <a:schemeClr val="tx1"/>
                </a:solidFill>
                <a:effectLst/>
                <a:latin typeface="arial" panose="020B0604020202020204" pitchFamily="34" charset="0"/>
              </a:rPr>
              <a:t>。</a:t>
            </a:r>
            <a:endParaRPr lang="en-US" altLang="zh-TW" b="0" i="0" u="none" dirty="0">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dirty="0">
                <a:solidFill>
                  <a:schemeClr val="tx1"/>
                </a:solidFill>
                <a:effectLst/>
                <a:latin typeface="arial" panose="020B0604020202020204" pitchFamily="34" charset="0"/>
              </a:rPr>
              <a:t>7</a:t>
            </a:r>
            <a:r>
              <a:rPr lang="zh-TW" altLang="en-US" b="0" i="0" u="none" dirty="0">
                <a:solidFill>
                  <a:schemeClr val="tx1"/>
                </a:solidFill>
                <a:effectLst/>
                <a:latin typeface="arial" panose="020B0604020202020204" pitchFamily="34" charset="0"/>
              </a:rPr>
              <a:t>月泛藍方使</a:t>
            </a:r>
            <a:r>
              <a:rPr lang="zh-TW" altLang="en-US" dirty="0"/>
              <a:t>用俠女形容唐慧馨反萊豬的正面形象，泛綠方則是凸顯環南市場爆發疫情、豬肉批發等議題。</a:t>
            </a:r>
            <a:endParaRPr lang="en-US" altLang="zh-TW" b="0" i="0" u="none" dirty="0">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u="none" dirty="0">
                <a:solidFill>
                  <a:schemeClr val="tx1"/>
                </a:solidFill>
                <a:effectLst/>
                <a:latin typeface="arial" panose="020B0604020202020204" pitchFamily="34" charset="0"/>
              </a:rPr>
              <a:t>有趣的是，在公投前</a:t>
            </a:r>
            <a:r>
              <a:rPr lang="en-US" altLang="zh-TW" b="0" i="0" u="none" dirty="0">
                <a:solidFill>
                  <a:schemeClr val="tx1"/>
                </a:solidFill>
                <a:effectLst/>
                <a:latin typeface="arial" panose="020B0604020202020204" pitchFamily="34" charset="0"/>
              </a:rPr>
              <a:t>2-3</a:t>
            </a:r>
            <a:r>
              <a:rPr lang="zh-TW" altLang="en-US" b="0" i="0" u="none" dirty="0">
                <a:solidFill>
                  <a:schemeClr val="tx1"/>
                </a:solidFill>
                <a:effectLst/>
                <a:latin typeface="arial" panose="020B0604020202020204" pitchFamily="34" charset="0"/>
              </a:rPr>
              <a:t>個月我們發現泛藍方雖然也有抽取出跟食安健康有關的概念</a:t>
            </a:r>
            <a:r>
              <a:rPr lang="en-US" altLang="zh-TW" b="0" i="0" u="none" dirty="0">
                <a:solidFill>
                  <a:schemeClr val="tx1"/>
                </a:solidFill>
                <a:effectLst/>
                <a:latin typeface="arial" panose="020B0604020202020204" pitchFamily="34" charset="0"/>
              </a:rPr>
              <a:t>(</a:t>
            </a:r>
            <a:r>
              <a:rPr lang="zh-TW" altLang="en-US" dirty="0"/>
              <a:t>豬吃萊劑就像人吃保健食品</a:t>
            </a:r>
            <a:r>
              <a:rPr lang="en-US" altLang="zh-TW" dirty="0"/>
              <a:t>)</a:t>
            </a:r>
            <a:r>
              <a:rPr lang="zh-TW" altLang="en-US" b="0" i="0" u="none" dirty="0">
                <a:solidFill>
                  <a:schemeClr val="tx1"/>
                </a:solidFill>
                <a:effectLst/>
                <a:latin typeface="arial" panose="020B0604020202020204" pitchFamily="34" charset="0"/>
              </a:rPr>
              <a:t>，但</a:t>
            </a:r>
            <a:r>
              <a:rPr lang="en-US" altLang="zh-TW" b="0" i="0" u="none" dirty="0" err="1">
                <a:solidFill>
                  <a:schemeClr val="tx1"/>
                </a:solidFill>
                <a:effectLst/>
                <a:latin typeface="arial" panose="020B0604020202020204" pitchFamily="34" charset="0"/>
              </a:rPr>
              <a:t>Tf-idf</a:t>
            </a:r>
            <a:r>
              <a:rPr lang="zh-TW" altLang="en-US" b="0" i="0" u="none" dirty="0">
                <a:solidFill>
                  <a:schemeClr val="tx1"/>
                </a:solidFill>
                <a:effectLst/>
                <a:latin typeface="arial" panose="020B0604020202020204" pitchFamily="34" charset="0"/>
              </a:rPr>
              <a:t>值高的關鍵字也出現</a:t>
            </a:r>
            <a:r>
              <a:rPr lang="en-US" altLang="zh-TW" b="0" i="0" u="none" dirty="0">
                <a:solidFill>
                  <a:schemeClr val="tx1"/>
                </a:solidFill>
                <a:effectLst/>
                <a:latin typeface="arial" panose="020B0604020202020204" pitchFamily="34" charset="0"/>
              </a:rPr>
              <a:t>CPTPP</a:t>
            </a:r>
            <a:r>
              <a:rPr lang="zh-TW" altLang="en-US" b="0" i="0" u="none" dirty="0">
                <a:solidFill>
                  <a:schemeClr val="tx1"/>
                </a:solidFill>
                <a:effectLst/>
                <a:latin typeface="arial" panose="020B0604020202020204" pitchFamily="34" charset="0"/>
              </a:rPr>
              <a:t>、四個不同意等泛綠方傾向強調的字詞。</a:t>
            </a:r>
            <a:endParaRPr lang="en-US" altLang="zh-TW" b="0" i="0" u="none" dirty="0">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u="none" dirty="0">
                <a:solidFill>
                  <a:schemeClr val="tx1"/>
                </a:solidFill>
                <a:effectLst/>
                <a:latin typeface="arial" panose="020B0604020202020204" pitchFamily="34" charset="0"/>
              </a:rPr>
              <a:t>相反，泛綠方非常集中在自己的立場論述上。例如我們看到「台灣更有力」卻看不到「就是民意」。</a:t>
            </a:r>
            <a:endParaRPr lang="zh-TW" altLang="en-US"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11</a:t>
            </a:fld>
            <a:endParaRPr lang="zh-TW" altLang="en-US"/>
          </a:p>
        </p:txBody>
      </p:sp>
    </p:spTree>
    <p:extLst>
      <p:ext uri="{BB962C8B-B14F-4D97-AF65-F5344CB8AC3E}">
        <p14:creationId xmlns:p14="http://schemas.microsoft.com/office/powerpoint/2010/main" val="398180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FFFFFF"/>
                </a:solidFill>
                <a:effectLst/>
                <a:latin typeface="Segoe UI Historic" panose="020B0502040204020203" pitchFamily="34" charset="0"/>
              </a:rPr>
              <a:t>看完</a:t>
            </a:r>
            <a:r>
              <a:rPr lang="en-US" altLang="zh-TW" b="0" i="0" dirty="0">
                <a:solidFill>
                  <a:srgbClr val="FFFFFF"/>
                </a:solidFill>
                <a:effectLst/>
                <a:latin typeface="Segoe UI Historic" panose="020B0502040204020203" pitchFamily="34" charset="0"/>
              </a:rPr>
              <a:t>level 1 &amp; level 2</a:t>
            </a:r>
            <a:r>
              <a:rPr lang="zh-TW" altLang="en-US" b="0" i="0" dirty="0">
                <a:solidFill>
                  <a:srgbClr val="FFFFFF"/>
                </a:solidFill>
                <a:effectLst/>
                <a:latin typeface="Segoe UI Historic" panose="020B0502040204020203" pitchFamily="34" charset="0"/>
              </a:rPr>
              <a:t>的</a:t>
            </a:r>
            <a:r>
              <a:rPr lang="en-US" altLang="zh-TW" b="0" i="0" dirty="0">
                <a:solidFill>
                  <a:srgbClr val="FFFFFF"/>
                </a:solidFill>
                <a:effectLst/>
                <a:latin typeface="Segoe UI Historic" panose="020B0502040204020203" pitchFamily="34" charset="0"/>
              </a:rPr>
              <a:t>agenda setting</a:t>
            </a:r>
            <a:r>
              <a:rPr lang="zh-TW" altLang="en-US" b="0" i="0" dirty="0">
                <a:solidFill>
                  <a:srgbClr val="FFFFFF"/>
                </a:solidFill>
                <a:effectLst/>
                <a:latin typeface="Segoe UI Historic" panose="020B0502040204020203" pitchFamily="34" charset="0"/>
              </a:rPr>
              <a:t>後，我們進到政策變遷的角度去看泛藍泛綠的論述配置變遷，是否符合各自的議題設定框架？</a:t>
            </a:r>
            <a:endParaRPr lang="zh-TW" altLang="en-US"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12</a:t>
            </a:fld>
            <a:endParaRPr lang="zh-TW" altLang="en-US"/>
          </a:p>
        </p:txBody>
      </p:sp>
    </p:spTree>
    <p:extLst>
      <p:ext uri="{BB962C8B-B14F-4D97-AF65-F5344CB8AC3E}">
        <p14:creationId xmlns:p14="http://schemas.microsoft.com/office/powerpoint/2010/main" val="1439138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FFFFFF"/>
                </a:solidFill>
                <a:effectLst/>
                <a:latin typeface="Segoe UI Historic" panose="020B0502040204020203" pitchFamily="34" charset="0"/>
              </a:rPr>
              <a:t>我們分別測過最適主題數後，泛藍取</a:t>
            </a:r>
            <a:r>
              <a:rPr lang="en-US" altLang="zh-TW" b="0" i="0" dirty="0">
                <a:solidFill>
                  <a:srgbClr val="FFFFFF"/>
                </a:solidFill>
                <a:effectLst/>
                <a:latin typeface="Segoe UI Historic" panose="020B0502040204020203" pitchFamily="34" charset="0"/>
              </a:rPr>
              <a:t>12</a:t>
            </a:r>
            <a:r>
              <a:rPr lang="zh-TW" altLang="en-US" b="0" i="0" dirty="0">
                <a:solidFill>
                  <a:srgbClr val="FFFFFF"/>
                </a:solidFill>
                <a:effectLst/>
                <a:latin typeface="Segoe UI Historic" panose="020B0502040204020203" pitchFamily="34" charset="0"/>
              </a:rPr>
              <a:t>，泛綠取</a:t>
            </a:r>
            <a:r>
              <a:rPr lang="en-US" altLang="zh-TW" b="0" i="0" dirty="0">
                <a:solidFill>
                  <a:srgbClr val="FFFFFF"/>
                </a:solidFill>
                <a:effectLst/>
                <a:latin typeface="Segoe UI Historic" panose="020B0502040204020203" pitchFamily="34" charset="0"/>
              </a:rPr>
              <a:t>9</a:t>
            </a:r>
            <a:r>
              <a:rPr lang="zh-TW" altLang="en-US" b="0" i="0" dirty="0">
                <a:solidFill>
                  <a:srgbClr val="FFFFFF"/>
                </a:solidFill>
                <a:effectLst/>
                <a:latin typeface="Segoe UI Historic" panose="020B0502040204020203" pitchFamily="34" charset="0"/>
              </a:rPr>
              <a:t>。</a:t>
            </a:r>
            <a:endParaRPr lang="en-US" altLang="zh-TW" b="0" i="0" dirty="0">
              <a:solidFill>
                <a:srgbClr val="FFFFFF"/>
              </a:solidFill>
              <a:effectLst/>
              <a:latin typeface="Segoe UI Historic" panose="020B0502040204020203" pitchFamily="34" charset="0"/>
            </a:endParaRPr>
          </a:p>
          <a:p>
            <a:r>
              <a:rPr lang="zh-TW" altLang="en-US" b="0" i="0" dirty="0">
                <a:solidFill>
                  <a:srgbClr val="FFFFFF"/>
                </a:solidFill>
                <a:effectLst/>
                <a:latin typeface="Segoe UI Historic" panose="020B0502040204020203" pitchFamily="34" charset="0"/>
              </a:rPr>
              <a:t>主題模型數量這邊我們希望能找到整體論述的集中程度，綠營主題數比較少初步說明了他們的論述分配比較集中，泛藍方的資源分配比較分散。</a:t>
            </a:r>
            <a:endParaRPr lang="zh-TW" altLang="en-US"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13</a:t>
            </a:fld>
            <a:endParaRPr lang="zh-TW" altLang="en-US"/>
          </a:p>
        </p:txBody>
      </p:sp>
    </p:spTree>
    <p:extLst>
      <p:ext uri="{BB962C8B-B14F-4D97-AF65-F5344CB8AC3E}">
        <p14:creationId xmlns:p14="http://schemas.microsoft.com/office/powerpoint/2010/main" val="392085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我們主要想看的像剛剛提到的跟食安、標示標章有關的主題比例變化。（藍色、粉紅色）</a:t>
            </a:r>
            <a:endParaRPr lang="en-US" altLang="zh-TW" dirty="0"/>
          </a:p>
          <a:p>
            <a:r>
              <a:rPr lang="zh-TW" altLang="en-US" dirty="0"/>
              <a:t>粉紅色有關標示、標章、本土豬的高勝算比主題在</a:t>
            </a:r>
            <a:r>
              <a:rPr lang="en-US" altLang="zh-TW" dirty="0"/>
              <a:t>2</a:t>
            </a:r>
            <a:r>
              <a:rPr lang="zh-TW" altLang="en-US" dirty="0"/>
              <a:t>月有上升趨勢，但馬上就降下去了。</a:t>
            </a:r>
            <a:endParaRPr lang="en-US" altLang="zh-TW" dirty="0"/>
          </a:p>
          <a:p>
            <a:r>
              <a:rPr lang="zh-TW" altLang="en-US" dirty="0"/>
              <a:t>橘色有關國際、</a:t>
            </a:r>
            <a:r>
              <a:rPr lang="en-US" altLang="zh-TW" dirty="0"/>
              <a:t>CPTPP</a:t>
            </a:r>
            <a:r>
              <a:rPr lang="zh-TW" altLang="en-US" dirty="0"/>
              <a:t>的主題反而在</a:t>
            </a:r>
            <a:r>
              <a:rPr lang="en-US" altLang="zh-TW" dirty="0"/>
              <a:t>2-5</a:t>
            </a:r>
            <a:r>
              <a:rPr lang="zh-TW" altLang="en-US" dirty="0"/>
              <a:t>月有明顯上升，成為公投前第二高的主題。</a:t>
            </a:r>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14</a:t>
            </a:fld>
            <a:endParaRPr lang="zh-TW" altLang="en-US"/>
          </a:p>
        </p:txBody>
      </p:sp>
    </p:spTree>
    <p:extLst>
      <p:ext uri="{BB962C8B-B14F-4D97-AF65-F5344CB8AC3E}">
        <p14:creationId xmlns:p14="http://schemas.microsoft.com/office/powerpoint/2010/main" val="258164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相較之下，泛綠方有關國際、美國、開放的主題從</a:t>
            </a:r>
            <a:r>
              <a:rPr lang="en-US" altLang="zh-TW" dirty="0"/>
              <a:t>2021</a:t>
            </a:r>
            <a:r>
              <a:rPr lang="zh-TW" altLang="en-US" dirty="0"/>
              <a:t>年初就開始不斷上升。</a:t>
            </a:r>
            <a:endParaRPr lang="en-US" altLang="zh-TW" dirty="0"/>
          </a:p>
          <a:p>
            <a:r>
              <a:rPr lang="zh-TW" altLang="en-US" dirty="0"/>
              <a:t>公投前，前三大的主題是公投選舉、國際開放，以及國民黨。與我們從</a:t>
            </a:r>
            <a:r>
              <a:rPr lang="en-US" altLang="zh-TW" dirty="0" err="1"/>
              <a:t>tf-idf</a:t>
            </a:r>
            <a:r>
              <a:rPr lang="zh-TW" altLang="en-US" dirty="0"/>
              <a:t>、勝算比、詞共現看到議題設定相符。</a:t>
            </a:r>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15</a:t>
            </a:fld>
            <a:endParaRPr lang="zh-TW" altLang="en-US"/>
          </a:p>
        </p:txBody>
      </p:sp>
    </p:spTree>
    <p:extLst>
      <p:ext uri="{BB962C8B-B14F-4D97-AF65-F5344CB8AC3E}">
        <p14:creationId xmlns:p14="http://schemas.microsoft.com/office/powerpoint/2010/main" val="906793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很明顯的在公投最後，是泛綠方在主導</a:t>
            </a:r>
            <a:r>
              <a:rPr lang="zh-TW" altLang="en-US"/>
              <a:t>整體的議題討論。</a:t>
            </a:r>
            <a:endParaRPr lang="zh-TW" altLang="en-US"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16</a:t>
            </a:fld>
            <a:endParaRPr lang="zh-TW" altLang="en-US"/>
          </a:p>
        </p:txBody>
      </p:sp>
    </p:spTree>
    <p:extLst>
      <p:ext uri="{BB962C8B-B14F-4D97-AF65-F5344CB8AC3E}">
        <p14:creationId xmlns:p14="http://schemas.microsoft.com/office/powerpoint/2010/main" val="2600214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舉例來說，泛藍會挖掘泛綠方護航萊豬的知名人士：例如林飛帆、吳思瑤、李遠哲，同時強調反萊豬是俠女的正面形象。相對的，泛綠則是會去</a:t>
            </a:r>
            <a:r>
              <a:rPr lang="zh-TW" altLang="en-US" b="0" i="0" u="none" dirty="0">
                <a:solidFill>
                  <a:schemeClr val="tx1"/>
                </a:solidFill>
                <a:effectLst/>
                <a:latin typeface="arial" panose="020B0604020202020204" pitchFamily="34" charset="0"/>
              </a:rPr>
              <a:t>強調蔣萬安、戰鬥藍、趙少康。</a:t>
            </a:r>
            <a:endParaRPr lang="en-US" altLang="zh-TW" dirty="0"/>
          </a:p>
          <a:p>
            <a:r>
              <a:rPr lang="en-US" altLang="zh-TW" dirty="0"/>
              <a:t>2021</a:t>
            </a:r>
            <a:r>
              <a:rPr lang="zh-TW" altLang="en-US" dirty="0"/>
              <a:t>年</a:t>
            </a:r>
            <a:r>
              <a:rPr lang="en-US" altLang="zh-TW" dirty="0"/>
              <a:t>5</a:t>
            </a:r>
            <a:r>
              <a:rPr lang="zh-TW" altLang="en-US" dirty="0"/>
              <a:t>月泛藍方都在強調</a:t>
            </a:r>
            <a:r>
              <a:rPr lang="zh-TW" altLang="en-US" b="0" i="0" u="none" dirty="0">
                <a:solidFill>
                  <a:schemeClr val="tx1"/>
                </a:solidFill>
                <a:effectLst/>
                <a:latin typeface="arial" panose="020B0604020202020204" pitchFamily="34" charset="0"/>
              </a:rPr>
              <a:t>國軍左營副供站的里肌豬排是美豬，也會強調豬肉儀表板的管控問題。泛綠方則是傾向講母親節跟刪</a:t>
            </a:r>
            <a:r>
              <a:rPr lang="en-US" altLang="zh-TW" b="0" i="0" u="none" dirty="0">
                <a:solidFill>
                  <a:schemeClr val="tx1"/>
                </a:solidFill>
                <a:effectLst/>
                <a:latin typeface="arial" panose="020B0604020202020204" pitchFamily="34" charset="0"/>
              </a:rPr>
              <a:t>Q</a:t>
            </a:r>
            <a:r>
              <a:rPr lang="zh-TW" altLang="en-US" b="0" i="0" u="none" dirty="0">
                <a:solidFill>
                  <a:schemeClr val="tx1"/>
                </a:solidFill>
                <a:effectLst/>
                <a:latin typeface="arial" panose="020B0604020202020204" pitchFamily="34" charset="0"/>
              </a:rPr>
              <a:t>。</a:t>
            </a:r>
            <a:endParaRPr lang="en-US" altLang="zh-TW" b="0" i="0" u="none" dirty="0">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u="none" dirty="0">
                <a:solidFill>
                  <a:schemeClr val="tx1"/>
                </a:solidFill>
                <a:effectLst/>
                <a:latin typeface="arial" panose="020B0604020202020204" pitchFamily="34" charset="0"/>
              </a:rPr>
              <a:t>最後有趣的是，在公投前</a:t>
            </a:r>
            <a:r>
              <a:rPr lang="en-US" altLang="zh-TW" b="0" i="0" u="none" dirty="0">
                <a:solidFill>
                  <a:schemeClr val="tx1"/>
                </a:solidFill>
                <a:effectLst/>
                <a:latin typeface="arial" panose="020B0604020202020204" pitchFamily="34" charset="0"/>
              </a:rPr>
              <a:t>2-3</a:t>
            </a:r>
            <a:r>
              <a:rPr lang="zh-TW" altLang="en-US" b="0" i="0" u="none" dirty="0">
                <a:solidFill>
                  <a:schemeClr val="tx1"/>
                </a:solidFill>
                <a:effectLst/>
                <a:latin typeface="arial" panose="020B0604020202020204" pitchFamily="34" charset="0"/>
              </a:rPr>
              <a:t>個月我們發現泛藍方的議題設定開始變得模糊。</a:t>
            </a:r>
            <a:r>
              <a:rPr lang="en-US" altLang="zh-TW" b="0" i="0" u="none" dirty="0" err="1">
                <a:solidFill>
                  <a:schemeClr val="tx1"/>
                </a:solidFill>
                <a:effectLst/>
                <a:latin typeface="arial" panose="020B0604020202020204" pitchFamily="34" charset="0"/>
              </a:rPr>
              <a:t>Tf-idf</a:t>
            </a:r>
            <a:r>
              <a:rPr lang="zh-TW" altLang="en-US" b="0" i="0" u="none" dirty="0">
                <a:solidFill>
                  <a:schemeClr val="tx1"/>
                </a:solidFill>
                <a:effectLst/>
                <a:latin typeface="arial" panose="020B0604020202020204" pitchFamily="34" charset="0"/>
              </a:rPr>
              <a:t>值高的關鍵字出現</a:t>
            </a:r>
            <a:r>
              <a:rPr lang="en-US" altLang="zh-TW" b="0" i="0" u="none" dirty="0">
                <a:solidFill>
                  <a:schemeClr val="tx1"/>
                </a:solidFill>
                <a:effectLst/>
                <a:latin typeface="arial" panose="020B0604020202020204" pitchFamily="34" charset="0"/>
              </a:rPr>
              <a:t>CPTPP</a:t>
            </a:r>
            <a:r>
              <a:rPr lang="zh-TW" altLang="en-US" b="0" i="0" u="none" dirty="0">
                <a:solidFill>
                  <a:schemeClr val="tx1"/>
                </a:solidFill>
                <a:effectLst/>
                <a:latin typeface="arial" panose="020B0604020202020204" pitchFamily="34" charset="0"/>
              </a:rPr>
              <a:t>、孫曉雅、四個不同意等泛綠方傾向強調的字詞。</a:t>
            </a:r>
            <a:endParaRPr lang="en-US" altLang="zh-TW" b="0" i="0" u="none" dirty="0">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u="none"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endParaRPr>
          </a:p>
          <a:p>
            <a:endParaRPr lang="zh-TW" altLang="en-US"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19</a:t>
            </a:fld>
            <a:endParaRPr lang="zh-TW" altLang="en-US"/>
          </a:p>
        </p:txBody>
      </p:sp>
    </p:spTree>
    <p:extLst>
      <p:ext uri="{BB962C8B-B14F-4D97-AF65-F5344CB8AC3E}">
        <p14:creationId xmlns:p14="http://schemas.microsoft.com/office/powerpoint/2010/main" val="164230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第一層的議題設定關注的是媒體對議題報導的顯著性（</a:t>
            </a:r>
            <a:r>
              <a:rPr lang="en-US" altLang="zh-TW" dirty="0"/>
              <a:t>salience</a:t>
            </a:r>
            <a:r>
              <a:rPr lang="zh-TW" altLang="en-US" dirty="0"/>
              <a:t>）：我們從報導數量跟詞頻去看。</a:t>
            </a:r>
            <a:endParaRPr lang="en-US" altLang="zh-TW" dirty="0"/>
          </a:p>
          <a:p>
            <a:r>
              <a:rPr lang="zh-TW" altLang="en-US" dirty="0"/>
              <a:t>第二層的議題設定是看媒體通過強調或忽略某些事件的人、事、物特徵，進而對公眾如何認知跟理解這些報導產生影響，也就是所謂的「預示效果」。</a:t>
            </a:r>
            <a:endParaRPr lang="en-US" altLang="zh-TW" dirty="0"/>
          </a:p>
        </p:txBody>
      </p:sp>
      <p:sp>
        <p:nvSpPr>
          <p:cNvPr id="4" name="投影片編號版面配置區 3"/>
          <p:cNvSpPr>
            <a:spLocks noGrp="1"/>
          </p:cNvSpPr>
          <p:nvPr>
            <p:ph type="sldNum" sz="quarter" idx="10"/>
          </p:nvPr>
        </p:nvSpPr>
        <p:spPr/>
        <p:txBody>
          <a:bodyPr/>
          <a:lstStyle/>
          <a:p>
            <a:fld id="{67513DBF-3668-432A-A1AE-F31C925016FE}" type="slidenum">
              <a:rPr lang="zh-TW" altLang="en-US" smtClean="0"/>
              <a:t>2</a:t>
            </a:fld>
            <a:endParaRPr lang="zh-TW" altLang="en-US"/>
          </a:p>
        </p:txBody>
      </p:sp>
    </p:spTree>
    <p:extLst>
      <p:ext uri="{BB962C8B-B14F-4D97-AF65-F5344CB8AC3E}">
        <p14:creationId xmlns:p14="http://schemas.microsoft.com/office/powerpoint/2010/main" val="66279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我們有對四家媒體新聞網做時間切割，最後合併成泛藍泛綠的</a:t>
            </a:r>
            <a:r>
              <a:rPr lang="en-US" altLang="zh-TW" dirty="0"/>
              <a:t>balanced data</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3</a:t>
            </a:fld>
            <a:endParaRPr lang="zh-TW" altLang="en-US"/>
          </a:p>
        </p:txBody>
      </p:sp>
    </p:spTree>
    <p:extLst>
      <p:ext uri="{BB962C8B-B14F-4D97-AF65-F5344CB8AC3E}">
        <p14:creationId xmlns:p14="http://schemas.microsoft.com/office/powerpoint/2010/main" val="275059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首先在新聞量上，泛綠在公投前</a:t>
            </a:r>
            <a:r>
              <a:rPr lang="en-US" altLang="zh-TW" dirty="0"/>
              <a:t>2-3</a:t>
            </a:r>
            <a:r>
              <a:rPr lang="zh-TW" altLang="en-US" dirty="0"/>
              <a:t>個月完全壓制泛藍媒體。盡管泛藍的萊豬新聞量在</a:t>
            </a:r>
            <a:r>
              <a:rPr lang="en-US" altLang="zh-TW" dirty="0"/>
              <a:t>2020</a:t>
            </a:r>
            <a:r>
              <a:rPr lang="zh-TW" altLang="en-US" dirty="0"/>
              <a:t>年末、</a:t>
            </a:r>
            <a:r>
              <a:rPr lang="en-US" altLang="zh-TW" dirty="0"/>
              <a:t>2021</a:t>
            </a:r>
            <a:r>
              <a:rPr lang="zh-TW" altLang="en-US" dirty="0"/>
              <a:t>年初是長期高過泛綠媒體，但在公投前卻沒有表現出當時的水準。</a:t>
            </a:r>
            <a:endParaRPr lang="en-US" altLang="zh-TW" dirty="0"/>
          </a:p>
          <a:p>
            <a:r>
              <a:rPr lang="zh-TW" altLang="en-US" dirty="0"/>
              <a:t>我們好奇這個趨勢消長存在何種論述內涵的差異？</a:t>
            </a:r>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5</a:t>
            </a:fld>
            <a:endParaRPr lang="zh-TW" altLang="en-US"/>
          </a:p>
        </p:txBody>
      </p:sp>
    </p:spTree>
    <p:extLst>
      <p:ext uri="{BB962C8B-B14F-4D97-AF65-F5344CB8AC3E}">
        <p14:creationId xmlns:p14="http://schemas.microsoft.com/office/powerpoint/2010/main" val="32775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這張圖大概可以看得出來泛藍相對於泛綠常用的高頻詞除了關於健康食安之外勝算比都不高。也就是雖然泛藍蠻長提到關於萊豬、萊劑、美豬、進口的討論，但綠營也都有涵蓋。</a:t>
            </a:r>
          </a:p>
          <a:p>
            <a:r>
              <a:rPr lang="zh-TW" altLang="en-US" dirty="0"/>
              <a:t>而泛綠常用的詞，相對於泛藍的差異性全都非常顯著。多與中國、國際、選舉、國民黨主席有關。</a:t>
            </a:r>
            <a:endParaRPr lang="en-US" altLang="zh-TW" dirty="0"/>
          </a:p>
          <a:p>
            <a:r>
              <a:rPr lang="zh-TW" altLang="en-US" b="0" i="0" dirty="0">
                <a:solidFill>
                  <a:srgbClr val="FFFFFF"/>
                </a:solidFill>
                <a:effectLst/>
                <a:latin typeface="Segoe UI Historic" panose="020B0502040204020203" pitchFamily="34" charset="0"/>
              </a:rPr>
              <a:t>泛藍理論上要在這裡做議題設定的差異化，也就是我們預期泛藍要多講一點食安健康有關的東西。我們後面會用主題模型的變化趨勢去看看泛藍到底有沒有這樣做，越集中在勝算比高的那些關鍵字上越好。</a:t>
            </a:r>
            <a:endParaRPr lang="zh-TW" altLang="en-US"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6</a:t>
            </a:fld>
            <a:endParaRPr lang="zh-TW" altLang="en-US"/>
          </a:p>
        </p:txBody>
      </p:sp>
    </p:spTree>
    <p:extLst>
      <p:ext uri="{BB962C8B-B14F-4D97-AF65-F5344CB8AC3E}">
        <p14:creationId xmlns:p14="http://schemas.microsoft.com/office/powerpoint/2010/main" val="1578934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看完字詞數量為主的</a:t>
            </a:r>
            <a:r>
              <a:rPr lang="en-US" altLang="zh-TW" dirty="0"/>
              <a:t>EDA</a:t>
            </a:r>
            <a:r>
              <a:rPr lang="zh-TW" altLang="en-US" dirty="0"/>
              <a:t>後（</a:t>
            </a:r>
            <a:r>
              <a:rPr lang="en-US" altLang="zh-TW" dirty="0"/>
              <a:t>level 1 agenda setting</a:t>
            </a:r>
            <a:r>
              <a:rPr lang="zh-TW" altLang="en-US" dirty="0"/>
              <a:t>），開始進入</a:t>
            </a:r>
            <a:r>
              <a:rPr lang="en-US" altLang="zh-TW" dirty="0"/>
              <a:t>level 2</a:t>
            </a:r>
            <a:r>
              <a:rPr lang="zh-TW" altLang="en-US" dirty="0"/>
              <a:t>的</a:t>
            </a:r>
            <a:r>
              <a:rPr lang="en-US" altLang="zh-TW" dirty="0"/>
              <a:t>agenda setting</a:t>
            </a:r>
            <a:r>
              <a:rPr lang="zh-TW" altLang="en-US" dirty="0"/>
              <a:t>。</a:t>
            </a:r>
            <a:endParaRPr lang="en-US" altLang="zh-TW" dirty="0"/>
          </a:p>
          <a:p>
            <a:r>
              <a:rPr lang="zh-TW" altLang="en-US" dirty="0">
                <a:latin typeface="標楷體" panose="03000509000000000000" pitchFamily="65" charset="-120"/>
                <a:ea typeface="標楷體" panose="03000509000000000000" pitchFamily="65" charset="-120"/>
                <a:cs typeface="Times New Roman" panose="02020603050405020304" pitchFamily="18" charset="0"/>
              </a:rPr>
              <a:t>我們進一步感興趣的是這些重要字詞的關聯與使用脈絡。</a:t>
            </a:r>
            <a:endParaRPr lang="en-US" altLang="zh-TW"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7</a:t>
            </a:fld>
            <a:endParaRPr lang="zh-TW" altLang="en-US"/>
          </a:p>
        </p:txBody>
      </p:sp>
    </p:spTree>
    <p:extLst>
      <p:ext uri="{BB962C8B-B14F-4D97-AF65-F5344CB8AC3E}">
        <p14:creationId xmlns:p14="http://schemas.microsoft.com/office/powerpoint/2010/main" val="337288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Segoe UI Historic" panose="020B0502040204020203" pitchFamily="34" charset="0"/>
              </a:rPr>
              <a:t>泛藍的中心詞對有萊豬、進口、政府，詞共現看起來是單一核心發散出去的。</a:t>
            </a:r>
            <a:endParaRPr lang="en-US" altLang="zh-TW" b="0" i="0" dirty="0">
              <a:solidFill>
                <a:srgbClr val="FFFFFF"/>
              </a:solidFill>
              <a:effectLst/>
              <a:latin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Segoe UI Historic" panose="020B0502040204020203" pitchFamily="34" charset="0"/>
              </a:rPr>
              <a:t>若觀察外圍的次要詞對，發現彼此之間關係並不明顯。僅右半邊的詞對看得出有關清楚、標示、標章、台灣豬、美牛美豬等從萊豬延伸出去的子議題。</a:t>
            </a:r>
            <a:endParaRPr lang="en-US" altLang="zh-TW" b="0" i="0" dirty="0">
              <a:solidFill>
                <a:srgbClr val="FFFFFF"/>
              </a:solidFill>
              <a:effectLst/>
              <a:latin typeface="Segoe UI Historic" panose="020B0502040204020203" pitchFamily="34" charset="0"/>
            </a:endParaRPr>
          </a:p>
          <a:p>
            <a:r>
              <a:rPr lang="zh-TW" altLang="en-US" b="0" i="0" dirty="0">
                <a:solidFill>
                  <a:srgbClr val="FFFFFF"/>
                </a:solidFill>
                <a:effectLst/>
                <a:latin typeface="Segoe UI Historic" panose="020B0502040204020203" pitchFamily="34" charset="0"/>
              </a:rPr>
              <a:t>但這些子議題的勝算比並不高，看泛綠的詞對會更清楚。</a:t>
            </a:r>
            <a:endParaRPr lang="en-US" altLang="zh-TW" b="0" i="0" dirty="0">
              <a:solidFill>
                <a:srgbClr val="FFFFFF"/>
              </a:solidFill>
              <a:effectLst/>
              <a:latin typeface="Segoe UI Historic" panose="020B0502040204020203" pitchFamily="34" charset="0"/>
            </a:endParaRPr>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8</a:t>
            </a:fld>
            <a:endParaRPr lang="zh-TW" altLang="en-US"/>
          </a:p>
        </p:txBody>
      </p:sp>
    </p:spTree>
    <p:extLst>
      <p:ext uri="{BB962C8B-B14F-4D97-AF65-F5344CB8AC3E}">
        <p14:creationId xmlns:p14="http://schemas.microsoft.com/office/powerpoint/2010/main" val="142639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Segoe UI Historic" panose="020B0502040204020203" pitchFamily="34" charset="0"/>
              </a:rPr>
              <a:t>泛綠的詞共現看起來就比較有趣了。它有兩個中心，一塊以政黨、公投為主；另一塊則是萊豬、美國、進口、開放。</a:t>
            </a:r>
            <a:endParaRPr lang="en-US" altLang="zh-TW" b="0" i="0" dirty="0">
              <a:solidFill>
                <a:srgbClr val="FFFFFF"/>
              </a:solidFill>
              <a:effectLst/>
              <a:latin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Segoe UI Historic" panose="020B0502040204020203" pitchFamily="34" charset="0"/>
              </a:rPr>
              <a:t>如果是看外圍次要概念之間的關聯的話也比泛藍明顯很多。左半邊的共現都對應到政黨、公投的概念；右半邊則是都與萊克多巴胺、標示、豬肉等概念有關。</a:t>
            </a:r>
            <a:endParaRPr lang="en-US" altLang="zh-TW" b="0" i="0" dirty="0">
              <a:solidFill>
                <a:srgbClr val="FFFFFF"/>
              </a:solidFill>
              <a:effectLst/>
              <a:latin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Segoe UI Historic" panose="020B0502040204020203" pitchFamily="34" charset="0"/>
              </a:rPr>
              <a:t>也符合剛剛</a:t>
            </a:r>
            <a:r>
              <a:rPr lang="en-US" altLang="zh-TW" b="0" i="0" dirty="0">
                <a:solidFill>
                  <a:srgbClr val="FFFFFF"/>
                </a:solidFill>
                <a:effectLst/>
                <a:latin typeface="Segoe UI Historic" panose="020B0502040204020203" pitchFamily="34" charset="0"/>
              </a:rPr>
              <a:t>odds ratio</a:t>
            </a:r>
            <a:r>
              <a:rPr lang="zh-TW" altLang="en-US" b="0" i="0" dirty="0">
                <a:solidFill>
                  <a:srgbClr val="FFFFFF"/>
                </a:solidFill>
                <a:effectLst/>
                <a:latin typeface="Segoe UI Historic" panose="020B0502040204020203" pitchFamily="34" charset="0"/>
              </a:rPr>
              <a:t>的呈現，關於萊豬、肉品本身泛藍有做的議題設定泛綠也都有做。與泛藍不同的是在萊豬的共現上，泛綠多了美國、開放、經貿、加入等概念特徵。</a:t>
            </a:r>
            <a:endParaRPr lang="en-US" altLang="zh-TW" b="0" i="0" dirty="0">
              <a:solidFill>
                <a:srgbClr val="FFFFFF"/>
              </a:solidFill>
              <a:effectLst/>
              <a:latin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9</a:t>
            </a:fld>
            <a:endParaRPr lang="zh-TW" altLang="en-US"/>
          </a:p>
        </p:txBody>
      </p:sp>
    </p:spTree>
    <p:extLst>
      <p:ext uri="{BB962C8B-B14F-4D97-AF65-F5344CB8AC3E}">
        <p14:creationId xmlns:p14="http://schemas.microsoft.com/office/powerpoint/2010/main" val="1051023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在這裡我們以年月資料作為</a:t>
            </a:r>
            <a:r>
              <a:rPr lang="en-US" altLang="zh-TW" dirty="0"/>
              <a:t>document</a:t>
            </a:r>
            <a:r>
              <a:rPr lang="zh-TW" altLang="en-US" dirty="0"/>
              <a:t> </a:t>
            </a:r>
            <a:r>
              <a:rPr lang="en-US" altLang="zh-TW" dirty="0"/>
              <a:t>id</a:t>
            </a:r>
            <a:r>
              <a:rPr lang="zh-TW" altLang="en-US" dirty="0"/>
              <a:t>，希望看到除了高頻、高勝算比的字詞，以及重要詞對之外，泛藍泛綠每個月各自會提及哪些具有代表性的關鍵字。</a:t>
            </a:r>
            <a:endParaRPr lang="en-US" altLang="zh-TW" dirty="0"/>
          </a:p>
          <a:p>
            <a:r>
              <a:rPr lang="zh-TW" altLang="en-US" dirty="0"/>
              <a:t>我們用這個方法追溯各自的新聞主題，看看剔除萊豬這個普遍概念後，泛藍泛綠各自強調或忽略哪些概念。藉此觀察議題設定的預示效果。</a:t>
            </a:r>
          </a:p>
        </p:txBody>
      </p:sp>
      <p:sp>
        <p:nvSpPr>
          <p:cNvPr id="4" name="投影片編號版面配置區 3"/>
          <p:cNvSpPr>
            <a:spLocks noGrp="1"/>
          </p:cNvSpPr>
          <p:nvPr>
            <p:ph type="sldNum" sz="quarter" idx="5"/>
          </p:nvPr>
        </p:nvSpPr>
        <p:spPr/>
        <p:txBody>
          <a:bodyPr/>
          <a:lstStyle/>
          <a:p>
            <a:fld id="{67513DBF-3668-432A-A1AE-F31C925016FE}" type="slidenum">
              <a:rPr lang="zh-TW" altLang="en-US" smtClean="0"/>
              <a:t>10</a:t>
            </a:fld>
            <a:endParaRPr lang="zh-TW" altLang="en-US"/>
          </a:p>
        </p:txBody>
      </p:sp>
    </p:spTree>
    <p:extLst>
      <p:ext uri="{BB962C8B-B14F-4D97-AF65-F5344CB8AC3E}">
        <p14:creationId xmlns:p14="http://schemas.microsoft.com/office/powerpoint/2010/main" val="3251114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b="0" i="0"/>
            </a:lvl1pPr>
          </a:lstStyle>
          <a:p>
            <a:r>
              <a:rPr lang="en-US" dirty="0"/>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p>
            <a:fld id="{B50CD552-C10E-614A-B810-77E320220E26}" type="datetimeFigureOut">
              <a:rPr lang="en-US" smtClean="0"/>
              <a:t>1/27/2022</a:t>
            </a:fld>
            <a:endParaRPr lang="en-US"/>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1610183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General Slide_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BE2164-A1BC-4B4F-B668-7C9342AD9784}"/>
              </a:ext>
            </a:extLst>
          </p:cNvPr>
          <p:cNvPicPr>
            <a:picLocks/>
          </p:cNvPicPr>
          <p:nvPr userDrawn="1"/>
        </p:nvPicPr>
        <p:blipFill>
          <a:blip r:embed="rId2"/>
          <a:stretch>
            <a:fillRect/>
          </a:stretch>
        </p:blipFill>
        <p:spPr>
          <a:xfrm flipH="1">
            <a:off x="-12879" y="0"/>
            <a:ext cx="12204879" cy="6858000"/>
          </a:xfrm>
          <a:prstGeom prst="rect">
            <a:avLst/>
          </a:prstGeom>
        </p:spPr>
      </p:pic>
      <p:sp>
        <p:nvSpPr>
          <p:cNvPr id="11" name="Rectangle 10">
            <a:extLst>
              <a:ext uri="{FF2B5EF4-FFF2-40B4-BE49-F238E27FC236}">
                <a16:creationId xmlns:a16="http://schemas.microsoft.com/office/drawing/2014/main" id="{9802315E-A55B-3D4A-8EE7-06922FD5D630}"/>
              </a:ext>
            </a:extLst>
          </p:cNvPr>
          <p:cNvSpPr/>
          <p:nvPr userDrawn="1"/>
        </p:nvSpPr>
        <p:spPr>
          <a:xfrm>
            <a:off x="0" y="583322"/>
            <a:ext cx="12192000" cy="5738641"/>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155539807"/>
      </p:ext>
    </p:extLst>
  </p:cSld>
  <p:clrMapOvr>
    <a:masterClrMapping/>
  </p:clrMapOvr>
  <p:transition advClick="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reative Break Pictur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11CA1B5-CECB-824E-A397-A6428ACC7774}"/>
              </a:ext>
            </a:extLst>
          </p:cNvPr>
          <p:cNvSpPr>
            <a:spLocks noGrp="1" noChangeAspect="1"/>
          </p:cNvSpPr>
          <p:nvPr>
            <p:ph type="pic" sz="quarter" idx="15"/>
          </p:nvPr>
        </p:nvSpPr>
        <p:spPr>
          <a:xfrm>
            <a:off x="0" y="0"/>
            <a:ext cx="6095999" cy="6858000"/>
          </a:xfrm>
          <a:prstGeom prst="rect">
            <a:avLst/>
          </a:prstGeom>
          <a:solidFill>
            <a:schemeClr val="bg1"/>
          </a:solidFill>
          <a:effectLst/>
        </p:spPr>
        <p:txBody>
          <a:bodyPr wrap="square">
            <a:noAutofit/>
          </a:bodyPr>
          <a:lstStyle>
            <a:lvl1pPr marL="0" indent="0">
              <a:buNone/>
              <a:defRPr sz="1200" b="0" i="0">
                <a:ln>
                  <a:noFill/>
                </a:ln>
                <a:solidFill>
                  <a:schemeClr val="tx2"/>
                </a:solidFill>
                <a:latin typeface="Roboto Condensed" panose="02000000000000000000" pitchFamily="2" charset="0"/>
                <a:ea typeface="Roboto Regular" charset="0"/>
                <a:cs typeface="Rubik Light" panose="02000604000000020004" pitchFamily="2" charset="-79"/>
              </a:defRPr>
            </a:lvl1pPr>
          </a:lstStyle>
          <a:p>
            <a:endParaRPr lang="en-US" dirty="0"/>
          </a:p>
        </p:txBody>
      </p:sp>
    </p:spTree>
    <p:extLst>
      <p:ext uri="{BB962C8B-B14F-4D97-AF65-F5344CB8AC3E}">
        <p14:creationId xmlns:p14="http://schemas.microsoft.com/office/powerpoint/2010/main" val="358675951"/>
      </p:ext>
    </p:extLst>
  </p:cSld>
  <p:clrMapOvr>
    <a:masterClrMapping/>
  </p:clrMapOvr>
  <p:transition advClick="0"/>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455CFCF-49C9-5249-B4B9-DC3418D7405D}"/>
              </a:ext>
            </a:extLst>
          </p:cNvPr>
          <p:cNvSpPr>
            <a:spLocks noGrp="1"/>
          </p:cNvSpPr>
          <p:nvPr>
            <p:ph type="pic" sz="quarter" idx="14"/>
          </p:nvPr>
        </p:nvSpPr>
        <p:spPr>
          <a:xfrm>
            <a:off x="0" y="0"/>
            <a:ext cx="12192000" cy="6858000"/>
          </a:xfrm>
          <a:prstGeom prst="rect">
            <a:avLst/>
          </a:prstGeom>
          <a:solidFill>
            <a:schemeClr val="bg1"/>
          </a:solidFill>
          <a:effectLst/>
        </p:spPr>
        <p:txBody>
          <a:bodyPr wrap="square">
            <a:noAutofit/>
          </a:bodyPr>
          <a:lstStyle>
            <a:lvl1pPr marL="0" indent="0">
              <a:buNone/>
              <a:defRPr sz="1200" b="0" i="0">
                <a:ln>
                  <a:noFill/>
                </a:ln>
                <a:solidFill>
                  <a:schemeClr val="tx2"/>
                </a:solidFill>
                <a:latin typeface="Roboto Condensed" panose="02000000000000000000" pitchFamily="2" charset="0"/>
                <a:ea typeface="Roboto Regular" charset="0"/>
                <a:cs typeface="Rubik Light" panose="02000604000000020004" pitchFamily="2" charset="-79"/>
              </a:defRPr>
            </a:lvl1pPr>
          </a:lstStyle>
          <a:p>
            <a:endParaRPr lang="en-US" dirty="0"/>
          </a:p>
        </p:txBody>
      </p:sp>
    </p:spTree>
    <p:extLst>
      <p:ext uri="{BB962C8B-B14F-4D97-AF65-F5344CB8AC3E}">
        <p14:creationId xmlns:p14="http://schemas.microsoft.com/office/powerpoint/2010/main" val="3918461665"/>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pp fea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2C64D8-21DE-E244-BD00-71E7F9EDE2C5}"/>
              </a:ext>
            </a:extLst>
          </p:cNvPr>
          <p:cNvSpPr/>
          <p:nvPr userDrawn="1"/>
        </p:nvSpPr>
        <p:spPr>
          <a:xfrm>
            <a:off x="0" y="583322"/>
            <a:ext cx="12192000" cy="5738641"/>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Picture Placeholder 13">
            <a:extLst>
              <a:ext uri="{FF2B5EF4-FFF2-40B4-BE49-F238E27FC236}">
                <a16:creationId xmlns:a16="http://schemas.microsoft.com/office/drawing/2014/main" id="{175CD7A9-E177-EC4A-AD93-D5EC6334DAD7}"/>
              </a:ext>
            </a:extLst>
          </p:cNvPr>
          <p:cNvSpPr>
            <a:spLocks noGrp="1"/>
          </p:cNvSpPr>
          <p:nvPr>
            <p:ph type="pic" sz="quarter" idx="14"/>
          </p:nvPr>
        </p:nvSpPr>
        <p:spPr>
          <a:xfrm>
            <a:off x="1378067" y="1437707"/>
            <a:ext cx="2248003" cy="3982586"/>
          </a:xfrm>
          <a:prstGeom prst="rect">
            <a:avLst/>
          </a:prstGeom>
          <a:solidFill>
            <a:schemeClr val="bg1"/>
          </a:solidFill>
          <a:effectLst/>
        </p:spPr>
        <p:txBody>
          <a:bodyPr>
            <a:normAutofit/>
          </a:bodyPr>
          <a:lstStyle>
            <a:lvl1pPr marL="0" indent="0">
              <a:buNone/>
              <a:defRPr sz="1200" b="0" i="0">
                <a:ln>
                  <a:noFill/>
                </a:ln>
                <a:solidFill>
                  <a:schemeClr val="tx2"/>
                </a:solidFill>
                <a:latin typeface="Roboto Condensed" panose="02000000000000000000" pitchFamily="2" charset="0"/>
                <a:ea typeface="Roboto Regular" charset="0"/>
                <a:cs typeface="Rubik Light" panose="02000604000000020004" pitchFamily="2" charset="-79"/>
              </a:defRPr>
            </a:lvl1pPr>
          </a:lstStyle>
          <a:p>
            <a:endParaRPr lang="en-US" dirty="0"/>
          </a:p>
        </p:txBody>
      </p:sp>
    </p:spTree>
    <p:extLst>
      <p:ext uri="{BB962C8B-B14F-4D97-AF65-F5344CB8AC3E}">
        <p14:creationId xmlns:p14="http://schemas.microsoft.com/office/powerpoint/2010/main" val="3865915818"/>
      </p:ext>
    </p:extLst>
  </p:cSld>
  <p:clrMapOvr>
    <a:masterClrMapping/>
  </p:clrMapOvr>
  <p:transition advClick="0"/>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pp feature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541776-F5B5-C44F-9860-58FCE43FCC7F}"/>
              </a:ext>
            </a:extLst>
          </p:cNvPr>
          <p:cNvPicPr>
            <a:picLocks/>
          </p:cNvPicPr>
          <p:nvPr userDrawn="1"/>
        </p:nvPicPr>
        <p:blipFill>
          <a:blip r:embed="rId2"/>
          <a:stretch>
            <a:fillRect/>
          </a:stretch>
        </p:blipFill>
        <p:spPr>
          <a:xfrm flipH="1">
            <a:off x="-12879" y="0"/>
            <a:ext cx="12204879" cy="6858000"/>
          </a:xfrm>
          <a:prstGeom prst="rect">
            <a:avLst/>
          </a:prstGeom>
        </p:spPr>
      </p:pic>
      <p:sp>
        <p:nvSpPr>
          <p:cNvPr id="7" name="Rectangle 6">
            <a:extLst>
              <a:ext uri="{FF2B5EF4-FFF2-40B4-BE49-F238E27FC236}">
                <a16:creationId xmlns:a16="http://schemas.microsoft.com/office/drawing/2014/main" id="{37C901B5-F1C1-8D4D-9AB9-776467AB479D}"/>
              </a:ext>
            </a:extLst>
          </p:cNvPr>
          <p:cNvSpPr/>
          <p:nvPr userDrawn="1"/>
        </p:nvSpPr>
        <p:spPr>
          <a:xfrm>
            <a:off x="0" y="583322"/>
            <a:ext cx="12192000" cy="5738641"/>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1" name="Picture Placeholder 13">
            <a:extLst>
              <a:ext uri="{FF2B5EF4-FFF2-40B4-BE49-F238E27FC236}">
                <a16:creationId xmlns:a16="http://schemas.microsoft.com/office/drawing/2014/main" id="{320510A6-CFA1-B949-A389-23542C07A0AF}"/>
              </a:ext>
            </a:extLst>
          </p:cNvPr>
          <p:cNvSpPr>
            <a:spLocks noGrp="1"/>
          </p:cNvSpPr>
          <p:nvPr>
            <p:ph type="pic" sz="quarter" idx="14"/>
          </p:nvPr>
        </p:nvSpPr>
        <p:spPr>
          <a:xfrm>
            <a:off x="6776117" y="1920330"/>
            <a:ext cx="4063158" cy="2588611"/>
          </a:xfrm>
          <a:prstGeom prst="rect">
            <a:avLst/>
          </a:prstGeom>
          <a:solidFill>
            <a:schemeClr val="bg1"/>
          </a:solidFill>
          <a:effectLst/>
        </p:spPr>
        <p:txBody>
          <a:bodyPr>
            <a:normAutofit/>
          </a:bodyPr>
          <a:lstStyle>
            <a:lvl1pPr marL="0" indent="0">
              <a:buNone/>
              <a:defRPr sz="1200" b="0" i="0">
                <a:ln>
                  <a:noFill/>
                </a:ln>
                <a:solidFill>
                  <a:schemeClr val="tx2"/>
                </a:solidFill>
                <a:latin typeface="Roboto Condensed" panose="02000000000000000000" pitchFamily="2" charset="0"/>
                <a:ea typeface="Roboto Regular" charset="0"/>
                <a:cs typeface="Rubik Light" panose="02000604000000020004" pitchFamily="2" charset="-79"/>
              </a:defRPr>
            </a:lvl1pPr>
          </a:lstStyle>
          <a:p>
            <a:endParaRPr lang="en-US" dirty="0"/>
          </a:p>
        </p:txBody>
      </p:sp>
    </p:spTree>
    <p:extLst>
      <p:ext uri="{BB962C8B-B14F-4D97-AF65-F5344CB8AC3E}">
        <p14:creationId xmlns:p14="http://schemas.microsoft.com/office/powerpoint/2010/main" val="748595774"/>
      </p:ext>
    </p:extLst>
  </p:cSld>
  <p:clrMapOvr>
    <a:masterClrMapping/>
  </p:clrMapOvr>
  <p:transition advClick="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sktop Web Mocku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6DD661-46A2-2642-AC1C-B0588414B6D5}"/>
              </a:ext>
            </a:extLst>
          </p:cNvPr>
          <p:cNvSpPr/>
          <p:nvPr userDrawn="1"/>
        </p:nvSpPr>
        <p:spPr>
          <a:xfrm>
            <a:off x="0" y="583322"/>
            <a:ext cx="12192000" cy="5738641"/>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Picture Placeholder 13"/>
          <p:cNvSpPr>
            <a:spLocks noGrp="1"/>
          </p:cNvSpPr>
          <p:nvPr>
            <p:ph type="pic" sz="quarter" idx="14"/>
          </p:nvPr>
        </p:nvSpPr>
        <p:spPr>
          <a:xfrm>
            <a:off x="1230041" y="1851080"/>
            <a:ext cx="4284677" cy="2419573"/>
          </a:xfrm>
          <a:prstGeom prst="rect">
            <a:avLst/>
          </a:prstGeom>
          <a:solidFill>
            <a:schemeClr val="bg1"/>
          </a:solidFill>
          <a:effectLst/>
        </p:spPr>
        <p:txBody>
          <a:bodyPr>
            <a:normAutofit/>
          </a:bodyPr>
          <a:lstStyle>
            <a:lvl1pPr marL="0" indent="0">
              <a:buNone/>
              <a:defRPr sz="1200" b="0" i="0">
                <a:ln>
                  <a:noFill/>
                </a:ln>
                <a:solidFill>
                  <a:schemeClr val="tx2"/>
                </a:solidFill>
                <a:latin typeface="Roboto Condensed" panose="02000000000000000000" pitchFamily="2" charset="0"/>
                <a:ea typeface="Roboto Regular" charset="0"/>
                <a:cs typeface="Rubik Light" panose="02000604000000020004" pitchFamily="2" charset="-79"/>
              </a:defRPr>
            </a:lvl1pPr>
          </a:lstStyle>
          <a:p>
            <a:endParaRPr lang="en-US" dirty="0"/>
          </a:p>
        </p:txBody>
      </p:sp>
    </p:spTree>
    <p:extLst>
      <p:ext uri="{BB962C8B-B14F-4D97-AF65-F5344CB8AC3E}">
        <p14:creationId xmlns:p14="http://schemas.microsoft.com/office/powerpoint/2010/main" val="3094286518"/>
      </p:ext>
    </p:extLst>
  </p:cSld>
  <p:clrMapOvr>
    <a:masterClrMapping/>
  </p:clrMapOvr>
  <p:transition advClick="0"/>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4508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1767453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1705951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3272261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8526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2974375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6B25DAB-91C9-411C-8860-9991DE81DC62}" type="slidenum">
              <a:rPr lang="zh-TW" altLang="en-US" smtClean="0"/>
              <a:t>‹#›</a:t>
            </a:fld>
            <a:endParaRPr lang="zh-TW" altLang="en-US"/>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933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6B25DAB-91C9-411C-8860-9991DE81DC62}" type="slidenum">
              <a:rPr lang="zh-TW" altLang="en-US" smtClean="0"/>
              <a:t>‹#›</a:t>
            </a:fld>
            <a:endParaRPr lang="zh-TW" altLang="en-US"/>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10489229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3475228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2349726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16481260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558681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2565402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2453169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119086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TIF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7DC83-FAFA-D446-A1DC-6D293794B712}"/>
              </a:ext>
            </a:extLst>
          </p:cNvPr>
          <p:cNvSpPr/>
          <p:nvPr userDrawn="1"/>
        </p:nvSpPr>
        <p:spPr>
          <a:xfrm>
            <a:off x="0" y="1545020"/>
            <a:ext cx="12192000" cy="379949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86031629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593667" y="6272784"/>
            <a:ext cx="2644309" cy="365125"/>
          </a:xfrm>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16903760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390065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18897496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38886498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4138602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4009076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BB686F4-39EC-4E03-A076-CBF3039115A3}" type="datetimeFigureOut">
              <a:rPr lang="zh-TW" altLang="en-US" smtClean="0"/>
              <a:t>2022/1/27</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2368460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2523853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194492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l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574F29-8DA6-A546-806D-4A67D8442D39}"/>
              </a:ext>
            </a:extLst>
          </p:cNvPr>
          <p:cNvSpPr/>
          <p:nvPr userDrawn="1"/>
        </p:nvSpPr>
        <p:spPr>
          <a:xfrm>
            <a:off x="0" y="3429000"/>
            <a:ext cx="12192000" cy="3428999"/>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Picture Placeholder 3">
            <a:extLst>
              <a:ext uri="{FF2B5EF4-FFF2-40B4-BE49-F238E27FC236}">
                <a16:creationId xmlns:a16="http://schemas.microsoft.com/office/drawing/2014/main" id="{F7765E15-88A0-7045-9012-6E533A4E7503}"/>
              </a:ext>
            </a:extLst>
          </p:cNvPr>
          <p:cNvSpPr>
            <a:spLocks noGrp="1" noChangeAspect="1"/>
          </p:cNvSpPr>
          <p:nvPr>
            <p:ph type="pic" sz="quarter" idx="15"/>
          </p:nvPr>
        </p:nvSpPr>
        <p:spPr>
          <a:xfrm>
            <a:off x="7804601" y="1728505"/>
            <a:ext cx="3420000" cy="3412711"/>
          </a:xfrm>
          <a:prstGeom prst="ellipse">
            <a:avLst/>
          </a:prstGeom>
          <a:solidFill>
            <a:schemeClr val="bg1"/>
          </a:solidFill>
          <a:effectLst/>
        </p:spPr>
        <p:txBody>
          <a:bodyPr wrap="square">
            <a:noAutofit/>
          </a:bodyPr>
          <a:lstStyle>
            <a:lvl1pPr marL="0" indent="0">
              <a:buNone/>
              <a:defRPr sz="1200" b="0" i="0">
                <a:ln>
                  <a:noFill/>
                </a:ln>
                <a:solidFill>
                  <a:schemeClr val="tx2"/>
                </a:solidFill>
                <a:latin typeface="Roboto Condensed" panose="02000000000000000000" pitchFamily="2" charset="0"/>
                <a:ea typeface="Roboto Regular" charset="0"/>
                <a:cs typeface="Rubik Light" panose="02000604000000020004" pitchFamily="2" charset="-79"/>
              </a:defRPr>
            </a:lvl1pPr>
          </a:lstStyle>
          <a:p>
            <a:endParaRPr lang="en-US" dirty="0"/>
          </a:p>
        </p:txBody>
      </p:sp>
    </p:spTree>
    <p:extLst>
      <p:ext uri="{BB962C8B-B14F-4D97-AF65-F5344CB8AC3E}">
        <p14:creationId xmlns:p14="http://schemas.microsoft.com/office/powerpoint/2010/main" val="359205184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ransi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C36FCF-D004-4842-B49E-54FC661D7C72}"/>
              </a:ext>
            </a:extLst>
          </p:cNvPr>
          <p:cNvSpPr/>
          <p:nvPr userDrawn="1"/>
        </p:nvSpPr>
        <p:spPr>
          <a:xfrm>
            <a:off x="0" y="1135112"/>
            <a:ext cx="12192000" cy="4619294"/>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763355370"/>
      </p:ext>
    </p:extLst>
  </p:cSld>
  <p:clrMapOvr>
    <a:masterClrMapping/>
  </p:clrMapOvr>
  <p:transition advClick="0"/>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40B454-6651-B74B-A68F-FB95378A16D0}"/>
              </a:ext>
            </a:extLst>
          </p:cNvPr>
          <p:cNvSpPr/>
          <p:nvPr userDrawn="1"/>
        </p:nvSpPr>
        <p:spPr>
          <a:xfrm>
            <a:off x="0" y="2057400"/>
            <a:ext cx="12192000" cy="27432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07210996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s and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D59B52-1F65-0043-8BD2-05E49F2B9C31}"/>
              </a:ext>
            </a:extLst>
          </p:cNvPr>
          <p:cNvSpPr/>
          <p:nvPr userDrawn="1"/>
        </p:nvSpPr>
        <p:spPr>
          <a:xfrm>
            <a:off x="0" y="583322"/>
            <a:ext cx="12192000" cy="5738641"/>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312713570"/>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orld Ma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CD42DB-704C-7544-AF4B-821C838A0BE3}"/>
              </a:ext>
            </a:extLst>
          </p:cNvPr>
          <p:cNvSpPr/>
          <p:nvPr userDrawn="1"/>
        </p:nvSpPr>
        <p:spPr>
          <a:xfrm>
            <a:off x="0" y="583322"/>
            <a:ext cx="12192000" cy="5738641"/>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426008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General Slide_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715265-29DD-F840-9116-78B6DF3DDF21}"/>
              </a:ext>
            </a:extLst>
          </p:cNvPr>
          <p:cNvSpPr/>
          <p:nvPr userDrawn="1"/>
        </p:nvSpPr>
        <p:spPr>
          <a:xfrm>
            <a:off x="0" y="583322"/>
            <a:ext cx="12192000" cy="5738641"/>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87801281"/>
      </p:ext>
    </p:extLst>
  </p:cSld>
  <p:clrMapOvr>
    <a:masterClrMapping/>
  </p:clrMapOvr>
  <p:transition advClick="0"/>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5.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Condensed" panose="02000000000000000000" pitchFamily="2" charset="0"/>
              </a:defRPr>
            </a:lvl1pPr>
          </a:lstStyle>
          <a:p>
            <a:fld id="{B50CD552-C10E-614A-B810-77E320220E26}" type="datetimeFigureOut">
              <a:rPr lang="en-US" smtClean="0"/>
              <a:pPr/>
              <a:t>1/27/2022</a:t>
            </a:fld>
            <a:endParaRPr lang="en-US" dirty="0"/>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Condensed" panose="020000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Condensed" panose="02000000000000000000" pitchFamily="2" charset="0"/>
              </a:defRPr>
            </a:lvl1pPr>
          </a:lstStyle>
          <a:p>
            <a:fld id="{9998EADF-C030-F84C-ADA0-FD2E39B5A33F}" type="slidenum">
              <a:rPr lang="en-US" smtClean="0"/>
              <a:pPr/>
              <a:t>‹#›</a:t>
            </a:fld>
            <a:endParaRPr lang="en-US" dirty="0"/>
          </a:p>
        </p:txBody>
      </p:sp>
    </p:spTree>
    <p:extLst>
      <p:ext uri="{BB962C8B-B14F-4D97-AF65-F5344CB8AC3E}">
        <p14:creationId xmlns:p14="http://schemas.microsoft.com/office/powerpoint/2010/main" val="1282156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b="0" i="0" kern="1200">
          <a:solidFill>
            <a:schemeClr val="tx1"/>
          </a:solidFill>
          <a:effectLst>
            <a:outerShdw blurRad="38100" dist="38100" dir="2700000" algn="tl">
              <a:srgbClr val="000000">
                <a:alpha val="43137"/>
              </a:srgbClr>
            </a:outerShdw>
          </a:effectLst>
          <a:latin typeface="Roboto Condensed" panose="02000000000000000000" pitchFamily="2" charset="0"/>
          <a:ea typeface="+mj-ea"/>
          <a:cs typeface="Khula"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Condensed"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Condensed"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Condensed"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Condensed"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Condensed"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BB686F4-39EC-4E03-A076-CBF3039115A3}" type="datetimeFigureOut">
              <a:rPr lang="zh-TW" altLang="en-US" smtClean="0"/>
              <a:t>2022/1/27</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6B25DAB-91C9-411C-8860-9991DE81DC62}" type="slidenum">
              <a:rPr lang="zh-TW" altLang="en-US" smtClean="0"/>
              <a:t>‹#›</a:t>
            </a:fld>
            <a:endParaRPr lang="zh-TW" altLang="en-US"/>
          </a:p>
        </p:txBody>
      </p:sp>
    </p:spTree>
    <p:extLst>
      <p:ext uri="{BB962C8B-B14F-4D97-AF65-F5344CB8AC3E}">
        <p14:creationId xmlns:p14="http://schemas.microsoft.com/office/powerpoint/2010/main" val="25093217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50CD552-C10E-614A-B810-77E320220E26}" type="datetimeFigureOut">
              <a:rPr lang="en-US" smtClean="0"/>
              <a:pPr/>
              <a:t>1/27/2022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998EADF-C030-F84C-ADA0-FD2E39B5A33F}" type="slidenum">
              <a:rPr lang="en-US" smtClean="0"/>
              <a:pPr/>
              <a:t>‹#›</a:t>
            </a:fld>
            <a:endParaRPr lang="en-US" dirty="0"/>
          </a:p>
        </p:txBody>
      </p:sp>
    </p:spTree>
    <p:extLst>
      <p:ext uri="{BB962C8B-B14F-4D97-AF65-F5344CB8AC3E}">
        <p14:creationId xmlns:p14="http://schemas.microsoft.com/office/powerpoint/2010/main" val="7128628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9.xml"/><Relationship Id="rId4" Type="http://schemas.openxmlformats.org/officeDocument/2006/relationships/image" Target="../media/image2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233">
            <a:extLst>
              <a:ext uri="{FF2B5EF4-FFF2-40B4-BE49-F238E27FC236}">
                <a16:creationId xmlns:a16="http://schemas.microsoft.com/office/drawing/2014/main" id="{B05FB72D-0B7C-49AE-A1A2-83D9EF99F03E}"/>
              </a:ext>
            </a:extLst>
          </p:cNvPr>
          <p:cNvSpPr txBox="1"/>
          <p:nvPr/>
        </p:nvSpPr>
        <p:spPr>
          <a:xfrm>
            <a:off x="695325" y="3013501"/>
            <a:ext cx="10801350" cy="830997"/>
          </a:xfrm>
          <a:prstGeom prst="rect">
            <a:avLst/>
          </a:prstGeom>
          <a:noFill/>
        </p:spPr>
        <p:txBody>
          <a:bodyPr wrap="square" rtlCol="0" anchor="b">
            <a:spAutoFit/>
          </a:bodyPr>
          <a:lstStyle/>
          <a:p>
            <a:pPr algn="ctr"/>
            <a:r>
              <a:rPr lang="zh-TW" altLang="en-US" sz="4800" dirty="0">
                <a:latin typeface="標楷體" panose="03000509000000000000" pitchFamily="65" charset="-120"/>
                <a:ea typeface="標楷體" panose="03000509000000000000" pitchFamily="65" charset="-120"/>
              </a:rPr>
              <a:t>萊豬議題設定與論述變遷之比較</a:t>
            </a:r>
            <a:endParaRPr lang="en-US" sz="4800" dirty="0">
              <a:solidFill>
                <a:schemeClr val="tx2"/>
              </a:solidFill>
              <a:latin typeface="Roboto Condensed" panose="02000000000000000000" pitchFamily="2" charset="0"/>
              <a:ea typeface="Roboto Condensed" panose="02000000000000000000" pitchFamily="2" charset="0"/>
              <a:cs typeface="Old Standard TT" panose="02040503050505020303" pitchFamily="18" charset="0"/>
            </a:endParaRPr>
          </a:p>
        </p:txBody>
      </p:sp>
    </p:spTree>
    <p:extLst>
      <p:ext uri="{BB962C8B-B14F-4D97-AF65-F5344CB8AC3E}">
        <p14:creationId xmlns:p14="http://schemas.microsoft.com/office/powerpoint/2010/main" val="3327106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C8DDCA4-69D0-423E-9D72-66D9F2BBB555}"/>
              </a:ext>
            </a:extLst>
          </p:cNvPr>
          <p:cNvSpPr>
            <a:spLocks noGrp="1"/>
          </p:cNvSpPr>
          <p:nvPr>
            <p:ph type="ctrTitle"/>
          </p:nvPr>
        </p:nvSpPr>
        <p:spPr/>
        <p:txBody>
          <a:bodyPr>
            <a:normAutofit/>
          </a:bodyPr>
          <a:lstStyle/>
          <a:p>
            <a:r>
              <a:rPr lang="en-US" altLang="zh-TW" sz="5400" dirty="0" err="1">
                <a:latin typeface="Times New Roman" panose="02020603050405020304" pitchFamily="18" charset="0"/>
                <a:ea typeface="標楷體" panose="03000509000000000000" pitchFamily="65" charset="-120"/>
                <a:cs typeface="Times New Roman" panose="02020603050405020304" pitchFamily="18" charset="0"/>
              </a:rPr>
              <a:t>Tf-idf</a:t>
            </a:r>
            <a:r>
              <a:rPr lang="zh-TW" altLang="en-US" sz="5400" dirty="0">
                <a:latin typeface="Times New Roman" panose="02020603050405020304" pitchFamily="18" charset="0"/>
                <a:ea typeface="標楷體" panose="03000509000000000000" pitchFamily="65" charset="-120"/>
                <a:cs typeface="Times New Roman" panose="02020603050405020304" pitchFamily="18" charset="0"/>
              </a:rPr>
              <a:t> 關鍵字抽取</a:t>
            </a:r>
          </a:p>
        </p:txBody>
      </p:sp>
      <p:sp>
        <p:nvSpPr>
          <p:cNvPr id="5" name="副標題 4">
            <a:extLst>
              <a:ext uri="{FF2B5EF4-FFF2-40B4-BE49-F238E27FC236}">
                <a16:creationId xmlns:a16="http://schemas.microsoft.com/office/drawing/2014/main" id="{04FE6B6B-2FEE-44B9-A04D-244FB94023F7}"/>
              </a:ext>
            </a:extLst>
          </p:cNvPr>
          <p:cNvSpPr>
            <a:spLocks noGrp="1"/>
          </p:cNvSpPr>
          <p:nvPr>
            <p:ph type="subTitle" idx="1"/>
          </p:nvPr>
        </p:nvSpPr>
        <p:spPr>
          <a:xfrm>
            <a:off x="1051560" y="4468031"/>
            <a:ext cx="7891272" cy="1069848"/>
          </a:xfrm>
        </p:spPr>
        <p:txBody>
          <a:bodyPr>
            <a:normAutofit/>
          </a:bodyPr>
          <a:lstStyle/>
          <a:p>
            <a:r>
              <a:rPr lang="zh-TW" altLang="en-US" dirty="0">
                <a:latin typeface="標楷體" panose="03000509000000000000" pitchFamily="65" charset="-120"/>
                <a:ea typeface="標楷體" panose="03000509000000000000" pitchFamily="65" charset="-120"/>
              </a:rPr>
              <a:t>追溯泛藍泛綠每個月萊豬相關的新聞主題：</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各自提及哪些具有獨特性與代表性的關鍵字？（預示效果）</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94261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標題 22">
            <a:extLst>
              <a:ext uri="{FF2B5EF4-FFF2-40B4-BE49-F238E27FC236}">
                <a16:creationId xmlns:a16="http://schemas.microsoft.com/office/drawing/2014/main" id="{EA2197AE-A014-4EC0-B808-460391EE76EB}"/>
              </a:ext>
            </a:extLst>
          </p:cNvPr>
          <p:cNvSpPr>
            <a:spLocks noGrp="1"/>
          </p:cNvSpPr>
          <p:nvPr>
            <p:ph type="title"/>
          </p:nvPr>
        </p:nvSpPr>
        <p:spPr>
          <a:xfrm>
            <a:off x="1069848" y="235248"/>
            <a:ext cx="10058400" cy="1609344"/>
          </a:xfrm>
        </p:spPr>
        <p:txBody>
          <a:bodyPr>
            <a:normAutofit/>
          </a:bodyPr>
          <a:lstStyle/>
          <a:p>
            <a:pPr algn="ctr"/>
            <a:r>
              <a:rPr lang="en-US" altLang="zh-TW" sz="4400" dirty="0" err="1">
                <a:latin typeface="Times New Roman" panose="02020603050405020304" pitchFamily="18" charset="0"/>
                <a:cs typeface="Times New Roman" panose="02020603050405020304" pitchFamily="18" charset="0"/>
              </a:rPr>
              <a:t>Tf-idf</a:t>
            </a:r>
            <a:r>
              <a:rPr lang="zh-TW" altLang="en-US" sz="4400" dirty="0">
                <a:latin typeface="+mn-ea"/>
                <a:ea typeface="+mn-ea"/>
                <a:cs typeface="Times New Roman" panose="02020603050405020304" pitchFamily="18" charset="0"/>
              </a:rPr>
              <a:t>的預示效果比較</a:t>
            </a:r>
          </a:p>
        </p:txBody>
      </p:sp>
      <p:sp>
        <p:nvSpPr>
          <p:cNvPr id="24" name="文字版面配置區 23">
            <a:extLst>
              <a:ext uri="{FF2B5EF4-FFF2-40B4-BE49-F238E27FC236}">
                <a16:creationId xmlns:a16="http://schemas.microsoft.com/office/drawing/2014/main" id="{733D3B25-455D-423B-B447-2D660537C29E}"/>
              </a:ext>
            </a:extLst>
          </p:cNvPr>
          <p:cNvSpPr>
            <a:spLocks noGrp="1"/>
          </p:cNvSpPr>
          <p:nvPr>
            <p:ph type="body" idx="1"/>
          </p:nvPr>
        </p:nvSpPr>
        <p:spPr>
          <a:xfrm>
            <a:off x="737202" y="2100308"/>
            <a:ext cx="4754880" cy="640080"/>
          </a:xfrm>
        </p:spPr>
        <p:txBody>
          <a:bodyPr>
            <a:normAutofit/>
          </a:bodyPr>
          <a:lstStyle/>
          <a:p>
            <a:pPr algn="ctr"/>
            <a:r>
              <a:rPr lang="zh-TW" altLang="en-US" sz="3200" dirty="0">
                <a:solidFill>
                  <a:srgbClr val="0070C0"/>
                </a:solidFill>
              </a:rPr>
              <a:t>泛藍</a:t>
            </a:r>
          </a:p>
        </p:txBody>
      </p:sp>
      <p:sp>
        <p:nvSpPr>
          <p:cNvPr id="26" name="文字版面配置區 25">
            <a:extLst>
              <a:ext uri="{FF2B5EF4-FFF2-40B4-BE49-F238E27FC236}">
                <a16:creationId xmlns:a16="http://schemas.microsoft.com/office/drawing/2014/main" id="{DB6FBF05-1C44-435B-B999-E60769A0D6DF}"/>
              </a:ext>
            </a:extLst>
          </p:cNvPr>
          <p:cNvSpPr>
            <a:spLocks noGrp="1"/>
          </p:cNvSpPr>
          <p:nvPr>
            <p:ph type="body" sz="quarter" idx="3"/>
          </p:nvPr>
        </p:nvSpPr>
        <p:spPr>
          <a:xfrm>
            <a:off x="6838905" y="2111372"/>
            <a:ext cx="4754880" cy="640080"/>
          </a:xfrm>
        </p:spPr>
        <p:txBody>
          <a:bodyPr>
            <a:normAutofit/>
          </a:bodyPr>
          <a:lstStyle/>
          <a:p>
            <a:pPr algn="ctr"/>
            <a:r>
              <a:rPr lang="zh-TW" altLang="en-US" sz="3200" dirty="0">
                <a:solidFill>
                  <a:srgbClr val="00B050"/>
                </a:solidFill>
              </a:rPr>
              <a:t>泛綠</a:t>
            </a:r>
          </a:p>
        </p:txBody>
      </p:sp>
      <p:grpSp>
        <p:nvGrpSpPr>
          <p:cNvPr id="37" name="群組 36">
            <a:extLst>
              <a:ext uri="{FF2B5EF4-FFF2-40B4-BE49-F238E27FC236}">
                <a16:creationId xmlns:a16="http://schemas.microsoft.com/office/drawing/2014/main" id="{EB35E729-A238-4997-A191-F1327D4C7EFC}"/>
              </a:ext>
            </a:extLst>
          </p:cNvPr>
          <p:cNvGrpSpPr/>
          <p:nvPr/>
        </p:nvGrpSpPr>
        <p:grpSpPr>
          <a:xfrm>
            <a:off x="20774" y="2771306"/>
            <a:ext cx="5895247" cy="3446197"/>
            <a:chOff x="162296" y="2771306"/>
            <a:chExt cx="5895247" cy="3446197"/>
          </a:xfrm>
        </p:grpSpPr>
        <p:pic>
          <p:nvPicPr>
            <p:cNvPr id="34" name="圖片 33">
              <a:extLst>
                <a:ext uri="{FF2B5EF4-FFF2-40B4-BE49-F238E27FC236}">
                  <a16:creationId xmlns:a16="http://schemas.microsoft.com/office/drawing/2014/main" id="{DA5F805B-089A-4943-A7A3-1C41F583FBC2}"/>
                </a:ext>
              </a:extLst>
            </p:cNvPr>
            <p:cNvPicPr>
              <a:picLocks noChangeAspect="1"/>
            </p:cNvPicPr>
            <p:nvPr/>
          </p:nvPicPr>
          <p:blipFill>
            <a:blip r:embed="rId3"/>
            <a:stretch>
              <a:fillRect/>
            </a:stretch>
          </p:blipFill>
          <p:spPr>
            <a:xfrm>
              <a:off x="162296" y="4497244"/>
              <a:ext cx="5824726" cy="1720259"/>
            </a:xfrm>
            <a:prstGeom prst="rect">
              <a:avLst/>
            </a:prstGeom>
            <a:noFill/>
            <a:ln w="38100">
              <a:noFill/>
            </a:ln>
          </p:spPr>
        </p:pic>
        <p:pic>
          <p:nvPicPr>
            <p:cNvPr id="35" name="圖片 34">
              <a:extLst>
                <a:ext uri="{FF2B5EF4-FFF2-40B4-BE49-F238E27FC236}">
                  <a16:creationId xmlns:a16="http://schemas.microsoft.com/office/drawing/2014/main" id="{070138C8-6DA4-4E87-A424-D6BFB8BD96E4}"/>
                </a:ext>
              </a:extLst>
            </p:cNvPr>
            <p:cNvPicPr>
              <a:picLocks noChangeAspect="1"/>
            </p:cNvPicPr>
            <p:nvPr/>
          </p:nvPicPr>
          <p:blipFill>
            <a:blip r:embed="rId4"/>
            <a:stretch>
              <a:fillRect/>
            </a:stretch>
          </p:blipFill>
          <p:spPr>
            <a:xfrm>
              <a:off x="311549" y="2792343"/>
              <a:ext cx="2763109" cy="1704900"/>
            </a:xfrm>
            <a:prstGeom prst="rect">
              <a:avLst/>
            </a:prstGeom>
            <a:noFill/>
            <a:ln w="38100">
              <a:noFill/>
            </a:ln>
          </p:spPr>
        </p:pic>
        <p:pic>
          <p:nvPicPr>
            <p:cNvPr id="36" name="圖片 35">
              <a:extLst>
                <a:ext uri="{FF2B5EF4-FFF2-40B4-BE49-F238E27FC236}">
                  <a16:creationId xmlns:a16="http://schemas.microsoft.com/office/drawing/2014/main" id="{5D3B3B09-11EA-4329-88D4-9DCBFAAE2FE6}"/>
                </a:ext>
              </a:extLst>
            </p:cNvPr>
            <p:cNvPicPr>
              <a:picLocks noChangeAspect="1"/>
            </p:cNvPicPr>
            <p:nvPr/>
          </p:nvPicPr>
          <p:blipFill>
            <a:blip r:embed="rId5"/>
            <a:stretch>
              <a:fillRect/>
            </a:stretch>
          </p:blipFill>
          <p:spPr>
            <a:xfrm>
              <a:off x="3256164" y="2771306"/>
              <a:ext cx="2801379" cy="1712580"/>
            </a:xfrm>
            <a:prstGeom prst="rect">
              <a:avLst/>
            </a:prstGeom>
            <a:noFill/>
            <a:ln>
              <a:noFill/>
            </a:ln>
          </p:spPr>
        </p:pic>
      </p:grpSp>
      <p:grpSp>
        <p:nvGrpSpPr>
          <p:cNvPr id="30" name="群組 29">
            <a:extLst>
              <a:ext uri="{FF2B5EF4-FFF2-40B4-BE49-F238E27FC236}">
                <a16:creationId xmlns:a16="http://schemas.microsoft.com/office/drawing/2014/main" id="{F1071183-D5C1-437A-A8C3-9D14DF05776B}"/>
              </a:ext>
            </a:extLst>
          </p:cNvPr>
          <p:cNvGrpSpPr/>
          <p:nvPr/>
        </p:nvGrpSpPr>
        <p:grpSpPr>
          <a:xfrm>
            <a:off x="6197246" y="2792343"/>
            <a:ext cx="5824727" cy="3429000"/>
            <a:chOff x="4014787" y="2401597"/>
            <a:chExt cx="7277100" cy="4276725"/>
          </a:xfrm>
        </p:grpSpPr>
        <p:pic>
          <p:nvPicPr>
            <p:cNvPr id="31" name="圖片 30">
              <a:extLst>
                <a:ext uri="{FF2B5EF4-FFF2-40B4-BE49-F238E27FC236}">
                  <a16:creationId xmlns:a16="http://schemas.microsoft.com/office/drawing/2014/main" id="{0D16B512-045E-4DC4-8A27-ABC1EB4D8F5D}"/>
                </a:ext>
              </a:extLst>
            </p:cNvPr>
            <p:cNvPicPr>
              <a:picLocks noChangeAspect="1"/>
            </p:cNvPicPr>
            <p:nvPr/>
          </p:nvPicPr>
          <p:blipFill>
            <a:blip r:embed="rId6"/>
            <a:stretch>
              <a:fillRect/>
            </a:stretch>
          </p:blipFill>
          <p:spPr>
            <a:xfrm>
              <a:off x="4014787" y="4516147"/>
              <a:ext cx="7277100" cy="2162175"/>
            </a:xfrm>
            <a:prstGeom prst="rect">
              <a:avLst/>
            </a:prstGeom>
          </p:spPr>
        </p:pic>
        <p:pic>
          <p:nvPicPr>
            <p:cNvPr id="32" name="圖片 31">
              <a:extLst>
                <a:ext uri="{FF2B5EF4-FFF2-40B4-BE49-F238E27FC236}">
                  <a16:creationId xmlns:a16="http://schemas.microsoft.com/office/drawing/2014/main" id="{B6C080DC-3E87-4134-B74D-E3C3EFBD23E1}"/>
                </a:ext>
              </a:extLst>
            </p:cNvPr>
            <p:cNvPicPr>
              <a:picLocks noChangeAspect="1"/>
            </p:cNvPicPr>
            <p:nvPr/>
          </p:nvPicPr>
          <p:blipFill>
            <a:blip r:embed="rId7"/>
            <a:stretch>
              <a:fillRect/>
            </a:stretch>
          </p:blipFill>
          <p:spPr>
            <a:xfrm>
              <a:off x="4191000" y="2402463"/>
              <a:ext cx="3419475" cy="2066925"/>
            </a:xfrm>
            <a:prstGeom prst="rect">
              <a:avLst/>
            </a:prstGeom>
          </p:spPr>
        </p:pic>
        <p:pic>
          <p:nvPicPr>
            <p:cNvPr id="33" name="圖片 32">
              <a:extLst>
                <a:ext uri="{FF2B5EF4-FFF2-40B4-BE49-F238E27FC236}">
                  <a16:creationId xmlns:a16="http://schemas.microsoft.com/office/drawing/2014/main" id="{7279693A-BE0E-4CA3-BAD0-4E0C8FD55435}"/>
                </a:ext>
              </a:extLst>
            </p:cNvPr>
            <p:cNvPicPr>
              <a:picLocks noChangeAspect="1"/>
            </p:cNvPicPr>
            <p:nvPr/>
          </p:nvPicPr>
          <p:blipFill>
            <a:blip r:embed="rId8"/>
            <a:stretch>
              <a:fillRect/>
            </a:stretch>
          </p:blipFill>
          <p:spPr>
            <a:xfrm>
              <a:off x="7786687" y="2401597"/>
              <a:ext cx="3505200" cy="2114550"/>
            </a:xfrm>
            <a:prstGeom prst="rect">
              <a:avLst/>
            </a:prstGeom>
          </p:spPr>
        </p:pic>
      </p:grpSp>
      <p:cxnSp>
        <p:nvCxnSpPr>
          <p:cNvPr id="39" name="直線接點 38">
            <a:extLst>
              <a:ext uri="{FF2B5EF4-FFF2-40B4-BE49-F238E27FC236}">
                <a16:creationId xmlns:a16="http://schemas.microsoft.com/office/drawing/2014/main" id="{3DB00B9E-3E35-45AE-BB63-AB04AD83B178}"/>
              </a:ext>
            </a:extLst>
          </p:cNvPr>
          <p:cNvCxnSpPr>
            <a:cxnSpLocks/>
            <a:stCxn id="23" idx="2"/>
          </p:cNvCxnSpPr>
          <p:nvPr/>
        </p:nvCxnSpPr>
        <p:spPr>
          <a:xfrm flipH="1">
            <a:off x="6056203" y="1844592"/>
            <a:ext cx="42845" cy="501340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2" name="直線接點 41">
            <a:extLst>
              <a:ext uri="{FF2B5EF4-FFF2-40B4-BE49-F238E27FC236}">
                <a16:creationId xmlns:a16="http://schemas.microsoft.com/office/drawing/2014/main" id="{3FB3FB87-4256-4C94-B824-265B4F8593B6}"/>
              </a:ext>
            </a:extLst>
          </p:cNvPr>
          <p:cNvCxnSpPr>
            <a:cxnSpLocks/>
          </p:cNvCxnSpPr>
          <p:nvPr/>
        </p:nvCxnSpPr>
        <p:spPr>
          <a:xfrm flipH="1">
            <a:off x="0" y="1849995"/>
            <a:ext cx="121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336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5037EE2E-01EA-4ACE-88E8-6BA2E84C5809}"/>
              </a:ext>
            </a:extLst>
          </p:cNvPr>
          <p:cNvSpPr>
            <a:spLocks noGrp="1"/>
          </p:cNvSpPr>
          <p:nvPr>
            <p:ph type="ctrTitle"/>
          </p:nvPr>
        </p:nvSpPr>
        <p:spPr/>
        <p:txBody>
          <a:bodyPr>
            <a:normAutofit/>
          </a:bodyPr>
          <a:lstStyle/>
          <a:p>
            <a:r>
              <a:rPr lang="zh-TW" altLang="en-US" sz="5400" dirty="0">
                <a:latin typeface="標楷體" panose="03000509000000000000" pitchFamily="65" charset="-120"/>
                <a:ea typeface="標楷體" panose="03000509000000000000" pitchFamily="65" charset="-120"/>
              </a:rPr>
              <a:t>主題成分變遷</a:t>
            </a:r>
          </a:p>
        </p:txBody>
      </p:sp>
      <p:sp>
        <p:nvSpPr>
          <p:cNvPr id="7" name="副標題 6">
            <a:extLst>
              <a:ext uri="{FF2B5EF4-FFF2-40B4-BE49-F238E27FC236}">
                <a16:creationId xmlns:a16="http://schemas.microsoft.com/office/drawing/2014/main" id="{53F7EAAA-8F09-49A3-8902-E239912665BE}"/>
              </a:ext>
            </a:extLst>
          </p:cNvPr>
          <p:cNvSpPr>
            <a:spLocks noGrp="1"/>
          </p:cNvSpPr>
          <p:nvPr>
            <p:ph type="subTitle" idx="1"/>
          </p:nvPr>
        </p:nvSpPr>
        <p:spPr>
          <a:xfrm>
            <a:off x="1051560" y="4469753"/>
            <a:ext cx="7891272" cy="1069848"/>
          </a:xfrm>
        </p:spPr>
        <p:txBody>
          <a:bodyPr/>
          <a:lstStyle/>
          <a:p>
            <a:r>
              <a:rPr lang="zh-TW" altLang="en-US" dirty="0">
                <a:latin typeface="標楷體" panose="03000509000000000000" pitchFamily="65" charset="-120"/>
                <a:ea typeface="標楷體" panose="03000509000000000000" pitchFamily="65" charset="-120"/>
              </a:rPr>
              <a:t>把概念相近的字詞分群，抽取</a:t>
            </a:r>
            <a:r>
              <a:rPr lang="en-US" altLang="zh-TW" dirty="0">
                <a:latin typeface="標楷體" panose="03000509000000000000" pitchFamily="65" charset="-120"/>
                <a:ea typeface="標楷體" panose="03000509000000000000" pitchFamily="65" charset="-120"/>
              </a:rPr>
              <a:t>θ</a:t>
            </a:r>
            <a:r>
              <a:rPr lang="zh-TW" altLang="en-US" dirty="0">
                <a:latin typeface="標楷體" panose="03000509000000000000" pitchFamily="65" charset="-120"/>
                <a:ea typeface="標楷體" panose="03000509000000000000" pitchFamily="65" charset="-120"/>
              </a:rPr>
              <a:t>值後再加入時間變量：</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看能不能更清楚地觀察「萊豬」實際的論述配置變遷？</a:t>
            </a:r>
          </a:p>
        </p:txBody>
      </p:sp>
    </p:spTree>
    <p:extLst>
      <p:ext uri="{BB962C8B-B14F-4D97-AF65-F5344CB8AC3E}">
        <p14:creationId xmlns:p14="http://schemas.microsoft.com/office/powerpoint/2010/main" val="292042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8AF43F-BD1C-4EA9-A87F-B4CF71CF6021}"/>
              </a:ext>
            </a:extLst>
          </p:cNvPr>
          <p:cNvSpPr>
            <a:spLocks noGrp="1"/>
          </p:cNvSpPr>
          <p:nvPr>
            <p:ph type="title"/>
          </p:nvPr>
        </p:nvSpPr>
        <p:spPr>
          <a:xfrm>
            <a:off x="838200" y="81036"/>
            <a:ext cx="10515600" cy="1325563"/>
          </a:xfrm>
        </p:spPr>
        <p:txBody>
          <a:bodyPr>
            <a:normAutofit/>
          </a:bodyPr>
          <a:lstStyle/>
          <a:p>
            <a:pPr algn="ctr"/>
            <a:r>
              <a:rPr lang="zh-TW" altLang="en-US" sz="4400" dirty="0">
                <a:latin typeface="標楷體" panose="03000509000000000000" pitchFamily="65" charset="-120"/>
                <a:ea typeface="標楷體" panose="03000509000000000000" pitchFamily="65" charset="-120"/>
              </a:rPr>
              <a:t>泛藍泛綠最適主題數</a:t>
            </a:r>
          </a:p>
        </p:txBody>
      </p:sp>
      <p:pic>
        <p:nvPicPr>
          <p:cNvPr id="5" name="內容版面配置區 4">
            <a:extLst>
              <a:ext uri="{FF2B5EF4-FFF2-40B4-BE49-F238E27FC236}">
                <a16:creationId xmlns:a16="http://schemas.microsoft.com/office/drawing/2014/main" id="{334128C3-4083-4E04-9471-CE1A17CE04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889" y="1690688"/>
            <a:ext cx="5782783" cy="4929774"/>
          </a:xfrm>
          <a:ln w="76200">
            <a:solidFill>
              <a:srgbClr val="0070C0"/>
            </a:solidFill>
          </a:ln>
        </p:spPr>
      </p:pic>
      <p:pic>
        <p:nvPicPr>
          <p:cNvPr id="7" name="圖片 6">
            <a:extLst>
              <a:ext uri="{FF2B5EF4-FFF2-40B4-BE49-F238E27FC236}">
                <a16:creationId xmlns:a16="http://schemas.microsoft.com/office/drawing/2014/main" id="{970B6ABA-985F-4567-861C-97DE05D91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28" y="1690688"/>
            <a:ext cx="5782783" cy="4929774"/>
          </a:xfrm>
          <a:prstGeom prst="rect">
            <a:avLst/>
          </a:prstGeom>
          <a:ln w="76200">
            <a:solidFill>
              <a:srgbClr val="00B050"/>
            </a:solidFill>
          </a:ln>
        </p:spPr>
      </p:pic>
      <p:sp>
        <p:nvSpPr>
          <p:cNvPr id="9" name="矩形 8">
            <a:extLst>
              <a:ext uri="{FF2B5EF4-FFF2-40B4-BE49-F238E27FC236}">
                <a16:creationId xmlns:a16="http://schemas.microsoft.com/office/drawing/2014/main" id="{92633A5A-8DA5-4019-8B0C-2ADB2A20F441}"/>
              </a:ext>
            </a:extLst>
          </p:cNvPr>
          <p:cNvSpPr/>
          <p:nvPr/>
        </p:nvSpPr>
        <p:spPr>
          <a:xfrm>
            <a:off x="3053916" y="2874207"/>
            <a:ext cx="656948" cy="20418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C5765C22-656C-4CF7-94A0-F0CEE5944F1D}"/>
              </a:ext>
            </a:extLst>
          </p:cNvPr>
          <p:cNvSpPr/>
          <p:nvPr/>
        </p:nvSpPr>
        <p:spPr>
          <a:xfrm>
            <a:off x="7856738" y="2325950"/>
            <a:ext cx="676201" cy="31952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3797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5F68E167-2D3C-4160-BF3D-C8E3B4D93CF2}"/>
              </a:ext>
            </a:extLst>
          </p:cNvPr>
          <p:cNvSpPr>
            <a:spLocks noGrp="1"/>
          </p:cNvSpPr>
          <p:nvPr>
            <p:ph type="ctrTitle"/>
          </p:nvPr>
        </p:nvSpPr>
        <p:spPr/>
        <p:txBody>
          <a:bodyPr/>
          <a:lstStyle/>
          <a:p>
            <a:endParaRPr lang="zh-TW" altLang="en-US"/>
          </a:p>
        </p:txBody>
      </p:sp>
      <p:sp>
        <p:nvSpPr>
          <p:cNvPr id="6" name="副標題 5">
            <a:extLst>
              <a:ext uri="{FF2B5EF4-FFF2-40B4-BE49-F238E27FC236}">
                <a16:creationId xmlns:a16="http://schemas.microsoft.com/office/drawing/2014/main" id="{FCC16494-D9D9-4483-AA05-E62959B5C59F}"/>
              </a:ext>
            </a:extLst>
          </p:cNvPr>
          <p:cNvSpPr>
            <a:spLocks noGrp="1"/>
          </p:cNvSpPr>
          <p:nvPr>
            <p:ph type="subTitle" idx="1"/>
          </p:nvPr>
        </p:nvSpPr>
        <p:spPr/>
        <p:txBody>
          <a:bodyPr/>
          <a:lstStyle/>
          <a:p>
            <a:endParaRPr lang="zh-TW" altLang="en-US"/>
          </a:p>
        </p:txBody>
      </p:sp>
      <p:pic>
        <p:nvPicPr>
          <p:cNvPr id="9" name="內容版面配置區 8">
            <a:extLst>
              <a:ext uri="{FF2B5EF4-FFF2-40B4-BE49-F238E27FC236}">
                <a16:creationId xmlns:a16="http://schemas.microsoft.com/office/drawing/2014/main" id="{76BB2892-5E7B-4A37-8EF0-5B141681B85C}"/>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50825"/>
            <a:ext cx="12192000" cy="6356350"/>
          </a:xfrm>
        </p:spPr>
      </p:pic>
    </p:spTree>
    <p:extLst>
      <p:ext uri="{BB962C8B-B14F-4D97-AF65-F5344CB8AC3E}">
        <p14:creationId xmlns:p14="http://schemas.microsoft.com/office/powerpoint/2010/main" val="98115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C5E31E4-B7E7-4FA8-9479-B2ABA1D2333D}"/>
              </a:ext>
            </a:extLst>
          </p:cNvPr>
          <p:cNvSpPr>
            <a:spLocks noGrp="1"/>
          </p:cNvSpPr>
          <p:nvPr>
            <p:ph type="ctrTitle"/>
          </p:nvPr>
        </p:nvSpPr>
        <p:spPr/>
        <p:txBody>
          <a:bodyPr/>
          <a:lstStyle/>
          <a:p>
            <a:endParaRPr lang="zh-TW" altLang="en-US"/>
          </a:p>
        </p:txBody>
      </p:sp>
      <p:sp>
        <p:nvSpPr>
          <p:cNvPr id="4" name="副標題 3">
            <a:extLst>
              <a:ext uri="{FF2B5EF4-FFF2-40B4-BE49-F238E27FC236}">
                <a16:creationId xmlns:a16="http://schemas.microsoft.com/office/drawing/2014/main" id="{A2F49A05-7BFE-4EF1-B29E-1BDDC3905796}"/>
              </a:ext>
            </a:extLst>
          </p:cNvPr>
          <p:cNvSpPr>
            <a:spLocks noGrp="1"/>
          </p:cNvSpPr>
          <p:nvPr>
            <p:ph type="subTitle" idx="1"/>
          </p:nvPr>
        </p:nvSpPr>
        <p:spPr/>
        <p:txBody>
          <a:bodyPr/>
          <a:lstStyle/>
          <a:p>
            <a:endParaRPr lang="zh-TW" altLang="en-US"/>
          </a:p>
        </p:txBody>
      </p:sp>
      <p:pic>
        <p:nvPicPr>
          <p:cNvPr id="9" name="內容版面配置區 8">
            <a:extLst>
              <a:ext uri="{FF2B5EF4-FFF2-40B4-BE49-F238E27FC236}">
                <a16:creationId xmlns:a16="http://schemas.microsoft.com/office/drawing/2014/main" id="{69E3F40D-09A3-42C3-8EEC-020FE6CD21A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19652"/>
            <a:ext cx="12192000" cy="6356350"/>
          </a:xfrm>
        </p:spPr>
      </p:pic>
    </p:spTree>
    <p:extLst>
      <p:ext uri="{BB962C8B-B14F-4D97-AF65-F5344CB8AC3E}">
        <p14:creationId xmlns:p14="http://schemas.microsoft.com/office/powerpoint/2010/main" val="3100619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28F97A-8F1D-4DF9-8AA1-433CEE0800E5}"/>
              </a:ext>
            </a:extLst>
          </p:cNvPr>
          <p:cNvSpPr>
            <a:spLocks noGrp="1"/>
          </p:cNvSpPr>
          <p:nvPr>
            <p:ph type="title"/>
          </p:nvPr>
        </p:nvSpPr>
        <p:spPr>
          <a:xfrm>
            <a:off x="574963" y="79756"/>
            <a:ext cx="10058400" cy="1609344"/>
          </a:xfrm>
        </p:spPr>
        <p:txBody>
          <a:bodyPr>
            <a:normAutofit/>
          </a:bodyPr>
          <a:lstStyle/>
          <a:p>
            <a:r>
              <a:rPr lang="zh-TW" altLang="en-US" dirty="0">
                <a:latin typeface="標楷體" panose="03000509000000000000" pitchFamily="65" charset="-120"/>
                <a:ea typeface="標楷體" panose="03000509000000000000" pitchFamily="65" charset="-120"/>
              </a:rPr>
              <a:t>結論</a:t>
            </a:r>
          </a:p>
        </p:txBody>
      </p:sp>
      <p:sp>
        <p:nvSpPr>
          <p:cNvPr id="3" name="內容版面配置區 2">
            <a:extLst>
              <a:ext uri="{FF2B5EF4-FFF2-40B4-BE49-F238E27FC236}">
                <a16:creationId xmlns:a16="http://schemas.microsoft.com/office/drawing/2014/main" id="{F79786C3-F627-47BB-B213-7C70B7EF1B74}"/>
              </a:ext>
            </a:extLst>
          </p:cNvPr>
          <p:cNvSpPr>
            <a:spLocks noGrp="1"/>
          </p:cNvSpPr>
          <p:nvPr>
            <p:ph idx="1"/>
          </p:nvPr>
        </p:nvSpPr>
        <p:spPr>
          <a:xfrm>
            <a:off x="574963" y="1689100"/>
            <a:ext cx="11042073" cy="4803775"/>
          </a:xfrm>
        </p:spPr>
        <p:txBody>
          <a:bodyPr>
            <a:normAutofit lnSpcReduction="10000"/>
          </a:bodyPr>
          <a:lstStyle/>
          <a:p>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我們觀察到泛藍方的論述資源分配並不合理；泛綠方在議題設定上有確切的論述策略，其企圖對閱聽人產生的預示效果非常明確：</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914400" lvl="1" indent="-457200">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泛綠方的重要詞對傾向將萊豬、開放、美國連結在一起，且詞對之間的關聯並非像泛藍方是單一核心擴散。</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914400" lvl="1" indent="-457200">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泛藍方的主題數較綠營分散，公投前也沒有聚焦在健康、食安、地方等勝算比高的議題設定上，反而以論述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CPTPP</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、公投、民進黨等主題成分居多。</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914400" lvl="1" indent="-457200">
              <a:buFont typeface="+mj-lt"/>
              <a:buAutoNum type="arabicPeriod"/>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泛綠方在國際、公投等主題成分在公投前有明顯提升，從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tf-idf</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關鍵字也可以看到集中「四個不同意」、 「台灣更有力」等議題塑造。泛藍方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tf-idf</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值高的關鍵字則觀察不到類似現象。</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457200" lvl="1" indent="0">
              <a:buNone/>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228600" lvl="1">
              <a:spcBef>
                <a:spcPts val="1000"/>
              </a:spcBef>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綜上觀察可知，當我們推廣到政策變遷的框架後，</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泛綠聯盟的資源配置確實與其議題設定策略邏輯一致，泛藍的倡議聯盟則否</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。該差異也反映到萊豬政策變遷的結果上。</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1667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20CC1D-A436-422C-815E-C63224F8E6B9}"/>
              </a:ext>
            </a:extLst>
          </p:cNvPr>
          <p:cNvSpPr>
            <a:spLocks noGrp="1"/>
          </p:cNvSpPr>
          <p:nvPr>
            <p:ph type="title"/>
          </p:nvPr>
        </p:nvSpPr>
        <p:spPr/>
        <p:txBody>
          <a:bodyPr>
            <a:normAutofit/>
          </a:bodyPr>
          <a:lstStyle/>
          <a:p>
            <a:pPr algn="ctr"/>
            <a:r>
              <a:rPr lang="zh-TW" altLang="en-US" dirty="0">
                <a:latin typeface="標楷體" panose="03000509000000000000" pitchFamily="65" charset="-120"/>
                <a:ea typeface="標楷體" panose="03000509000000000000" pitchFamily="65" charset="-120"/>
              </a:rPr>
              <a:t>謝謝大家！</a:t>
            </a:r>
          </a:p>
        </p:txBody>
      </p:sp>
      <p:sp>
        <p:nvSpPr>
          <p:cNvPr id="3" name="內容版面配置區 2">
            <a:extLst>
              <a:ext uri="{FF2B5EF4-FFF2-40B4-BE49-F238E27FC236}">
                <a16:creationId xmlns:a16="http://schemas.microsoft.com/office/drawing/2014/main" id="{6CEF8B9B-48D0-42ED-8500-C2331496CB04}"/>
              </a:ext>
            </a:extLst>
          </p:cNvPr>
          <p:cNvSpPr>
            <a:spLocks noGrp="1"/>
          </p:cNvSpPr>
          <p:nvPr>
            <p:ph idx="1"/>
          </p:nvPr>
        </p:nvSpPr>
        <p:spPr/>
        <p:txBody>
          <a:bodyPr/>
          <a:lstStyle/>
          <a:p>
            <a:endParaRPr lang="zh-TW" altLang="en-US" dirty="0"/>
          </a:p>
        </p:txBody>
      </p:sp>
      <p:pic>
        <p:nvPicPr>
          <p:cNvPr id="1026" name="Picture 2" descr="會拜拜的小貓主人，能給一個小魚乾吃么？ - iFuun">
            <a:extLst>
              <a:ext uri="{FF2B5EF4-FFF2-40B4-BE49-F238E27FC236}">
                <a16:creationId xmlns:a16="http://schemas.microsoft.com/office/drawing/2014/main" id="{DF00A837-26BD-471C-9BAE-574FBD1E2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469" y="2398335"/>
            <a:ext cx="4333531" cy="43335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iginal content standing up gif | WiffleGif">
            <a:extLst>
              <a:ext uri="{FF2B5EF4-FFF2-40B4-BE49-F238E27FC236}">
                <a16:creationId xmlns:a16="http://schemas.microsoft.com/office/drawing/2014/main" id="{CE1E4071-446F-44DC-9BF1-6D40A9C5F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8334"/>
            <a:ext cx="3880022" cy="43335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求你了拜託跪下貓咪GIF - Please Begging On Knees - Discover &amp;amp; Share GIFs">
            <a:extLst>
              <a:ext uri="{FF2B5EF4-FFF2-40B4-BE49-F238E27FC236}">
                <a16:creationId xmlns:a16="http://schemas.microsoft.com/office/drawing/2014/main" id="{F91E36A6-0346-44CE-83DA-254D93432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234" y="2398335"/>
            <a:ext cx="3506022" cy="433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075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2F98A5F-5B48-4A82-A026-30A7C1F4403D}"/>
              </a:ext>
            </a:extLst>
          </p:cNvPr>
          <p:cNvSpPr>
            <a:spLocks noGrp="1"/>
          </p:cNvSpPr>
          <p:nvPr>
            <p:ph type="ctrTitle"/>
          </p:nvPr>
        </p:nvSpPr>
        <p:spPr/>
        <p:txBody>
          <a:bodyPr>
            <a:normAutofit/>
          </a:bodyPr>
          <a:lstStyle/>
          <a:p>
            <a:r>
              <a:rPr lang="zh-TW" altLang="en-US" sz="5400" dirty="0">
                <a:latin typeface="標楷體" panose="03000509000000000000" pitchFamily="65" charset="-120"/>
                <a:ea typeface="標楷體" panose="03000509000000000000" pitchFamily="65" charset="-120"/>
              </a:rPr>
              <a:t>附錄</a:t>
            </a:r>
          </a:p>
        </p:txBody>
      </p:sp>
      <p:sp>
        <p:nvSpPr>
          <p:cNvPr id="5" name="副標題 4">
            <a:extLst>
              <a:ext uri="{FF2B5EF4-FFF2-40B4-BE49-F238E27FC236}">
                <a16:creationId xmlns:a16="http://schemas.microsoft.com/office/drawing/2014/main" id="{9F602DA3-C09E-43E8-9D99-BC250A4DBD2A}"/>
              </a:ext>
            </a:extLst>
          </p:cNvPr>
          <p:cNvSpPr>
            <a:spLocks noGrp="1"/>
          </p:cNvSpPr>
          <p:nvPr>
            <p:ph type="subTitle" idx="1"/>
          </p:nvPr>
        </p:nvSpPr>
        <p:spPr>
          <a:xfrm>
            <a:off x="1051560" y="4468031"/>
            <a:ext cx="7891272" cy="1069848"/>
          </a:xfrm>
        </p:spPr>
        <p:txBody>
          <a:bodyPr>
            <a:normAutofit/>
          </a:bodyPr>
          <a:lstStyle/>
          <a:p>
            <a:r>
              <a:rPr lang="zh-TW" altLang="en-US" sz="2400" dirty="0">
                <a:latin typeface="標楷體" panose="03000509000000000000" pitchFamily="65" charset="-120"/>
                <a:ea typeface="標楷體" panose="03000509000000000000" pitchFamily="65" charset="-120"/>
              </a:rPr>
              <a:t>泛藍泛綠主題模型內容</a:t>
            </a:r>
          </a:p>
        </p:txBody>
      </p:sp>
    </p:spTree>
    <p:extLst>
      <p:ext uri="{BB962C8B-B14F-4D97-AF65-F5344CB8AC3E}">
        <p14:creationId xmlns:p14="http://schemas.microsoft.com/office/powerpoint/2010/main" val="302683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AD9F37F-B28E-495E-9DCD-31CA7AB97C4C}"/>
              </a:ext>
            </a:extLst>
          </p:cNvPr>
          <p:cNvSpPr>
            <a:spLocks noGrp="1"/>
          </p:cNvSpPr>
          <p:nvPr>
            <p:ph type="ctrTitle"/>
          </p:nvPr>
        </p:nvSpPr>
        <p:spPr/>
        <p:txBody>
          <a:bodyPr/>
          <a:lstStyle/>
          <a:p>
            <a:endParaRPr lang="zh-TW" altLang="en-US"/>
          </a:p>
        </p:txBody>
      </p:sp>
      <p:sp>
        <p:nvSpPr>
          <p:cNvPr id="4" name="副標題 3">
            <a:extLst>
              <a:ext uri="{FF2B5EF4-FFF2-40B4-BE49-F238E27FC236}">
                <a16:creationId xmlns:a16="http://schemas.microsoft.com/office/drawing/2014/main" id="{4F14A4C4-726E-41CF-A4E1-CE76EBB08D2A}"/>
              </a:ext>
            </a:extLst>
          </p:cNvPr>
          <p:cNvSpPr>
            <a:spLocks noGrp="1"/>
          </p:cNvSpPr>
          <p:nvPr>
            <p:ph type="subTitle" idx="1"/>
          </p:nvPr>
        </p:nvSpPr>
        <p:spPr/>
        <p:txBody>
          <a:bodyPr/>
          <a:lstStyle/>
          <a:p>
            <a:endParaRPr lang="zh-TW" altLang="en-US"/>
          </a:p>
        </p:txBody>
      </p:sp>
      <p:pic>
        <p:nvPicPr>
          <p:cNvPr id="9" name="內容版面配置區 8">
            <a:extLst>
              <a:ext uri="{FF2B5EF4-FFF2-40B4-BE49-F238E27FC236}">
                <a16:creationId xmlns:a16="http://schemas.microsoft.com/office/drawing/2014/main" id="{8F172D11-A898-4872-9236-7497A7B6E7FB}"/>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50825"/>
            <a:ext cx="12192000" cy="6356350"/>
          </a:xfrm>
        </p:spPr>
      </p:pic>
      <p:sp>
        <p:nvSpPr>
          <p:cNvPr id="10" name="矩形 9">
            <a:extLst>
              <a:ext uri="{FF2B5EF4-FFF2-40B4-BE49-F238E27FC236}">
                <a16:creationId xmlns:a16="http://schemas.microsoft.com/office/drawing/2014/main" id="{3F7B83FC-8F57-49BB-8B3A-E709E8AAC424}"/>
              </a:ext>
            </a:extLst>
          </p:cNvPr>
          <p:cNvSpPr/>
          <p:nvPr/>
        </p:nvSpPr>
        <p:spPr>
          <a:xfrm>
            <a:off x="0" y="4935988"/>
            <a:ext cx="4891596" cy="1420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BC9F4B4-4797-4961-8214-A4EE51E8CDA5}"/>
              </a:ext>
            </a:extLst>
          </p:cNvPr>
          <p:cNvSpPr/>
          <p:nvPr/>
        </p:nvSpPr>
        <p:spPr>
          <a:xfrm>
            <a:off x="9880873" y="2237171"/>
            <a:ext cx="372836" cy="10653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BE94A09E-EE0E-4EF9-ABC8-9FE485F0D882}"/>
              </a:ext>
            </a:extLst>
          </p:cNvPr>
          <p:cNvSpPr/>
          <p:nvPr/>
        </p:nvSpPr>
        <p:spPr>
          <a:xfrm>
            <a:off x="9901594" y="1006128"/>
            <a:ext cx="273714" cy="1509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7385F014-235C-45A0-9A70-5DD18C19B83A}"/>
              </a:ext>
            </a:extLst>
          </p:cNvPr>
          <p:cNvSpPr/>
          <p:nvPr/>
        </p:nvSpPr>
        <p:spPr>
          <a:xfrm>
            <a:off x="2627790" y="3900253"/>
            <a:ext cx="241168" cy="1213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0B5C18FE-F918-4C05-BFD4-63A5A3DD12CB}"/>
              </a:ext>
            </a:extLst>
          </p:cNvPr>
          <p:cNvSpPr/>
          <p:nvPr/>
        </p:nvSpPr>
        <p:spPr>
          <a:xfrm>
            <a:off x="4974465" y="1103782"/>
            <a:ext cx="273714" cy="1509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646ABA12-C79A-4EC7-93A7-990CEFFF2487}"/>
              </a:ext>
            </a:extLst>
          </p:cNvPr>
          <p:cNvSpPr/>
          <p:nvPr/>
        </p:nvSpPr>
        <p:spPr>
          <a:xfrm>
            <a:off x="119849" y="2259360"/>
            <a:ext cx="273714" cy="1509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6F3ED4D8-015A-492A-8DF0-DE3125140E7F}"/>
              </a:ext>
            </a:extLst>
          </p:cNvPr>
          <p:cNvSpPr/>
          <p:nvPr/>
        </p:nvSpPr>
        <p:spPr>
          <a:xfrm>
            <a:off x="7421733" y="3517039"/>
            <a:ext cx="4724422" cy="1420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14DBF95E-7EC1-4DED-8E56-95B019F84196}"/>
              </a:ext>
            </a:extLst>
          </p:cNvPr>
          <p:cNvSpPr/>
          <p:nvPr/>
        </p:nvSpPr>
        <p:spPr>
          <a:xfrm>
            <a:off x="7294417" y="3047608"/>
            <a:ext cx="457199" cy="155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6235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A9E9B2-0E41-4307-89DC-39092BA7747E}"/>
              </a:ext>
            </a:extLst>
          </p:cNvPr>
          <p:cNvSpPr>
            <a:spLocks noGrp="1"/>
          </p:cNvSpPr>
          <p:nvPr>
            <p:ph type="title"/>
          </p:nvPr>
        </p:nvSpPr>
        <p:spPr>
          <a:xfrm>
            <a:off x="838200" y="309946"/>
            <a:ext cx="10058400" cy="1609344"/>
          </a:xfrm>
        </p:spPr>
        <p:txBody>
          <a:bodyPr/>
          <a:lstStyle/>
          <a:p>
            <a:r>
              <a:rPr lang="zh-TW" altLang="en-US" dirty="0">
                <a:latin typeface="標楷體" panose="03000509000000000000" pitchFamily="65" charset="-120"/>
                <a:ea typeface="標楷體" panose="03000509000000000000" pitchFamily="65" charset="-120"/>
              </a:rPr>
              <a:t>我們想知道</a:t>
            </a:r>
            <a:r>
              <a:rPr lang="en-US" altLang="zh-TW" dirty="0">
                <a:latin typeface="標楷體" panose="03000509000000000000" pitchFamily="65" charset="-120"/>
                <a:ea typeface="標楷體" panose="03000509000000000000" pitchFamily="65" charset="-120"/>
              </a:rPr>
              <a:t>…</a:t>
            </a:r>
            <a:endParaRPr lang="zh-TW" altLang="en-US" dirty="0"/>
          </a:p>
        </p:txBody>
      </p:sp>
      <p:sp>
        <p:nvSpPr>
          <p:cNvPr id="3" name="內容版面配置區 2">
            <a:extLst>
              <a:ext uri="{FF2B5EF4-FFF2-40B4-BE49-F238E27FC236}">
                <a16:creationId xmlns:a16="http://schemas.microsoft.com/office/drawing/2014/main" id="{38B97299-97B6-41B1-A702-778253EC50A7}"/>
              </a:ext>
            </a:extLst>
          </p:cNvPr>
          <p:cNvSpPr>
            <a:spLocks noGrp="1"/>
          </p:cNvSpPr>
          <p:nvPr>
            <p:ph idx="1"/>
          </p:nvPr>
        </p:nvSpPr>
        <p:spPr>
          <a:xfrm>
            <a:off x="838200" y="1919290"/>
            <a:ext cx="10515600" cy="4351338"/>
          </a:xfrm>
        </p:spPr>
        <p:txBody>
          <a:bodyPr>
            <a:normAutofit/>
          </a:bodyPr>
          <a:lstStyle/>
          <a:p>
            <a:r>
              <a:rPr lang="zh-TW" altLang="en-US" sz="24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分析泛藍和泛綠媒體如何做萊豬的「議題設定」（</a:t>
            </a:r>
            <a:r>
              <a:rPr lang="en-US" altLang="zh-TW" sz="24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Agenda Setting</a:t>
            </a:r>
            <a:r>
              <a:rPr lang="zh-TW" altLang="en-US" sz="24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2400" kern="100" dirty="0">
              <a:latin typeface="Calibri" panose="020F0502020204030204" pitchFamily="34" charset="0"/>
              <a:cs typeface="Times New Roman" panose="02020603050405020304" pitchFamily="18" charset="0"/>
            </a:endParaRPr>
          </a:p>
          <a:p>
            <a:pPr marL="342900" indent="-342900">
              <a:buFont typeface="+mj-lt"/>
              <a:buAutoNum type="arabicPeriod"/>
            </a:pPr>
            <a:r>
              <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rPr>
              <a:t>Level I</a:t>
            </a:r>
            <a:r>
              <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是否存在各自對議題報導的顯著性？→ 新聞量與</a:t>
            </a:r>
            <a:r>
              <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rPr>
              <a:t>Odds</a:t>
            </a: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rPr>
              <a:t>Ratio</a:t>
            </a:r>
          </a:p>
          <a:p>
            <a:pPr marL="342900" indent="-342900">
              <a:buFont typeface="+mj-lt"/>
              <a:buAutoNum type="arabicPeriod"/>
            </a:pPr>
            <a:r>
              <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rPr>
              <a:t>Level II</a:t>
            </a:r>
            <a:r>
              <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各自對議題報導的「預示效果」為何？ → 詞共現、</a:t>
            </a:r>
            <a:r>
              <a:rPr lang="en-US" altLang="zh-TW" sz="2400" kern="100" dirty="0" err="1">
                <a:latin typeface="Times New Roman" panose="02020603050405020304" pitchFamily="18" charset="0"/>
                <a:ea typeface="標楷體" panose="03000509000000000000" pitchFamily="65" charset="-120"/>
                <a:cs typeface="Times New Roman" panose="02020603050405020304" pitchFamily="18" charset="0"/>
              </a:rPr>
              <a:t>tf-idf</a:t>
            </a:r>
            <a:endPar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zh-TW" altLang="zh-TW" sz="2400" kern="100" dirty="0">
              <a:latin typeface="Calibri" panose="020F0502020204030204" pitchFamily="34" charset="0"/>
              <a:cs typeface="Times New Roman" panose="02020603050405020304" pitchFamily="18" charset="0"/>
            </a:endParaRPr>
          </a:p>
          <a:p>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推廣到政策變遷的框架（</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Sabatier and Smith</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1993</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）後，</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我們感興趣的是雙方的論述資源分配</a:t>
            </a:r>
            <a:r>
              <a:rPr lang="zh-TW" altLang="en-US"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是否</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與 </a:t>
            </a:r>
            <a:r>
              <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Level I </a:t>
            </a:r>
            <a:r>
              <a:rPr lang="zh-TW" altLang="en-US"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Level II </a:t>
            </a:r>
            <a:r>
              <a:rPr lang="zh-TW" altLang="en-US" sz="2400"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的議題設定結果邏輯一致</a:t>
            </a: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不同政策倡議聯盟（泛藍泛綠）如何分配論述資源以企圖影響閱聽人對議題的認知</a:t>
            </a:r>
            <a:r>
              <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 主題成分分布</a:t>
            </a:r>
            <a:endPar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雙方的主題配置是否</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反映萊豬的政策變遷結果？</a:t>
            </a:r>
            <a:endPar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841899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1A340DC-8CBA-4E7D-A4A7-652B6033F1B4}"/>
              </a:ext>
            </a:extLst>
          </p:cNvPr>
          <p:cNvSpPr>
            <a:spLocks noGrp="1"/>
          </p:cNvSpPr>
          <p:nvPr>
            <p:ph type="ctrTitle"/>
          </p:nvPr>
        </p:nvSpPr>
        <p:spPr/>
        <p:txBody>
          <a:bodyPr/>
          <a:lstStyle/>
          <a:p>
            <a:endParaRPr lang="zh-TW" altLang="en-US"/>
          </a:p>
        </p:txBody>
      </p:sp>
      <p:sp>
        <p:nvSpPr>
          <p:cNvPr id="4" name="副標題 3">
            <a:extLst>
              <a:ext uri="{FF2B5EF4-FFF2-40B4-BE49-F238E27FC236}">
                <a16:creationId xmlns:a16="http://schemas.microsoft.com/office/drawing/2014/main" id="{6760137F-FB78-41A8-BC59-2CA61921D441}"/>
              </a:ext>
            </a:extLst>
          </p:cNvPr>
          <p:cNvSpPr>
            <a:spLocks noGrp="1"/>
          </p:cNvSpPr>
          <p:nvPr>
            <p:ph type="subTitle" idx="1"/>
          </p:nvPr>
        </p:nvSpPr>
        <p:spPr/>
        <p:txBody>
          <a:bodyPr/>
          <a:lstStyle/>
          <a:p>
            <a:endParaRPr lang="zh-TW" altLang="en-US"/>
          </a:p>
        </p:txBody>
      </p:sp>
      <p:pic>
        <p:nvPicPr>
          <p:cNvPr id="9" name="內容版面配置區 8">
            <a:extLst>
              <a:ext uri="{FF2B5EF4-FFF2-40B4-BE49-F238E27FC236}">
                <a16:creationId xmlns:a16="http://schemas.microsoft.com/office/drawing/2014/main" id="{83085411-81F2-4C37-B9F2-8FDB2BD1D7D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215900"/>
            <a:ext cx="12192000" cy="6356350"/>
          </a:xfrm>
        </p:spPr>
      </p:pic>
      <p:sp>
        <p:nvSpPr>
          <p:cNvPr id="10" name="矩形 9">
            <a:extLst>
              <a:ext uri="{FF2B5EF4-FFF2-40B4-BE49-F238E27FC236}">
                <a16:creationId xmlns:a16="http://schemas.microsoft.com/office/drawing/2014/main" id="{7605202E-0EBB-4BFA-AE30-43F01E94D021}"/>
              </a:ext>
            </a:extLst>
          </p:cNvPr>
          <p:cNvSpPr/>
          <p:nvPr/>
        </p:nvSpPr>
        <p:spPr>
          <a:xfrm>
            <a:off x="9845336" y="2183908"/>
            <a:ext cx="408373" cy="10653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3A582CEF-9EE5-45B1-9254-52159496E349}"/>
              </a:ext>
            </a:extLst>
          </p:cNvPr>
          <p:cNvSpPr/>
          <p:nvPr/>
        </p:nvSpPr>
        <p:spPr>
          <a:xfrm>
            <a:off x="0" y="4873843"/>
            <a:ext cx="4891596" cy="14381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214EBD4-C468-4545-A847-A84FB145576F}"/>
              </a:ext>
            </a:extLst>
          </p:cNvPr>
          <p:cNvSpPr/>
          <p:nvPr/>
        </p:nvSpPr>
        <p:spPr>
          <a:xfrm>
            <a:off x="2565647" y="1475173"/>
            <a:ext cx="275204" cy="1228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F669AFE-1372-4686-B1CD-AFA2720B42D0}"/>
              </a:ext>
            </a:extLst>
          </p:cNvPr>
          <p:cNvSpPr/>
          <p:nvPr/>
        </p:nvSpPr>
        <p:spPr>
          <a:xfrm>
            <a:off x="2645547" y="3728622"/>
            <a:ext cx="204182" cy="2130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1462D092-CEEE-4001-B555-7783643062E6}"/>
              </a:ext>
            </a:extLst>
          </p:cNvPr>
          <p:cNvSpPr/>
          <p:nvPr/>
        </p:nvSpPr>
        <p:spPr>
          <a:xfrm>
            <a:off x="7395098" y="3446019"/>
            <a:ext cx="4759930" cy="14381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131E10B6-A67A-441D-B9D6-F94DF65BD002}"/>
              </a:ext>
            </a:extLst>
          </p:cNvPr>
          <p:cNvSpPr/>
          <p:nvPr/>
        </p:nvSpPr>
        <p:spPr>
          <a:xfrm>
            <a:off x="5007006" y="3613211"/>
            <a:ext cx="267810" cy="3388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48688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596B707-F893-4C00-964B-9C1B43152160}"/>
              </a:ext>
            </a:extLst>
          </p:cNvPr>
          <p:cNvSpPr>
            <a:spLocks noGrp="1"/>
          </p:cNvSpPr>
          <p:nvPr>
            <p:ph type="ctrTitle"/>
          </p:nvPr>
        </p:nvSpPr>
        <p:spPr/>
        <p:txBody>
          <a:bodyPr/>
          <a:lstStyle/>
          <a:p>
            <a:endParaRPr lang="zh-TW" altLang="en-US"/>
          </a:p>
        </p:txBody>
      </p:sp>
      <p:sp>
        <p:nvSpPr>
          <p:cNvPr id="4" name="副標題 3">
            <a:extLst>
              <a:ext uri="{FF2B5EF4-FFF2-40B4-BE49-F238E27FC236}">
                <a16:creationId xmlns:a16="http://schemas.microsoft.com/office/drawing/2014/main" id="{0A1C5E6F-0C8D-4870-A976-4C5AAB2A2770}"/>
              </a:ext>
            </a:extLst>
          </p:cNvPr>
          <p:cNvSpPr>
            <a:spLocks noGrp="1"/>
          </p:cNvSpPr>
          <p:nvPr>
            <p:ph type="subTitle" idx="1"/>
          </p:nvPr>
        </p:nvSpPr>
        <p:spPr/>
        <p:txBody>
          <a:bodyPr/>
          <a:lstStyle/>
          <a:p>
            <a:endParaRPr lang="zh-TW" altLang="en-US"/>
          </a:p>
        </p:txBody>
      </p:sp>
      <p:pic>
        <p:nvPicPr>
          <p:cNvPr id="9" name="內容版面配置區 8">
            <a:extLst>
              <a:ext uri="{FF2B5EF4-FFF2-40B4-BE49-F238E27FC236}">
                <a16:creationId xmlns:a16="http://schemas.microsoft.com/office/drawing/2014/main" id="{42B5536A-9FF1-41AC-8195-C6587100F16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250825"/>
            <a:ext cx="12192000" cy="6356350"/>
          </a:xfrm>
        </p:spPr>
      </p:pic>
    </p:spTree>
    <p:extLst>
      <p:ext uri="{BB962C8B-B14F-4D97-AF65-F5344CB8AC3E}">
        <p14:creationId xmlns:p14="http://schemas.microsoft.com/office/powerpoint/2010/main" val="201033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DE619DA-B3CA-4008-BCDB-A7DCF5C6B13F}"/>
              </a:ext>
            </a:extLst>
          </p:cNvPr>
          <p:cNvSpPr>
            <a:spLocks noGrp="1"/>
          </p:cNvSpPr>
          <p:nvPr>
            <p:ph type="ctrTitle"/>
          </p:nvPr>
        </p:nvSpPr>
        <p:spPr/>
        <p:txBody>
          <a:bodyPr/>
          <a:lstStyle/>
          <a:p>
            <a:endParaRPr lang="zh-TW" altLang="en-US"/>
          </a:p>
        </p:txBody>
      </p:sp>
      <p:sp>
        <p:nvSpPr>
          <p:cNvPr id="4" name="副標題 3">
            <a:extLst>
              <a:ext uri="{FF2B5EF4-FFF2-40B4-BE49-F238E27FC236}">
                <a16:creationId xmlns:a16="http://schemas.microsoft.com/office/drawing/2014/main" id="{CA1A6A27-492C-4847-AE52-D7B8251FB865}"/>
              </a:ext>
            </a:extLst>
          </p:cNvPr>
          <p:cNvSpPr>
            <a:spLocks noGrp="1"/>
          </p:cNvSpPr>
          <p:nvPr>
            <p:ph type="subTitle" idx="1"/>
          </p:nvPr>
        </p:nvSpPr>
        <p:spPr/>
        <p:txBody>
          <a:bodyPr/>
          <a:lstStyle/>
          <a:p>
            <a:endParaRPr lang="zh-TW" altLang="en-US"/>
          </a:p>
        </p:txBody>
      </p:sp>
      <p:pic>
        <p:nvPicPr>
          <p:cNvPr id="9" name="內容版面配置區 8">
            <a:extLst>
              <a:ext uri="{FF2B5EF4-FFF2-40B4-BE49-F238E27FC236}">
                <a16:creationId xmlns:a16="http://schemas.microsoft.com/office/drawing/2014/main" id="{F9A26D8F-E178-40D4-B591-ECB562A3E04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250825"/>
            <a:ext cx="12192000" cy="6356350"/>
          </a:xfrm>
        </p:spPr>
      </p:pic>
    </p:spTree>
    <p:extLst>
      <p:ext uri="{BB962C8B-B14F-4D97-AF65-F5344CB8AC3E}">
        <p14:creationId xmlns:p14="http://schemas.microsoft.com/office/powerpoint/2010/main" val="1560846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12357998-AA79-4D43-ADEA-E9259E636086}"/>
              </a:ext>
            </a:extLst>
          </p:cNvPr>
          <p:cNvSpPr>
            <a:spLocks noGrp="1"/>
          </p:cNvSpPr>
          <p:nvPr>
            <p:ph type="title"/>
          </p:nvPr>
        </p:nvSpPr>
        <p:spPr>
          <a:xfrm>
            <a:off x="690791" y="533261"/>
            <a:ext cx="10058400" cy="1609344"/>
          </a:xfrm>
        </p:spPr>
        <p:txBody>
          <a:bodyPr>
            <a:normAutofit/>
          </a:bodyPr>
          <a:lstStyle/>
          <a:p>
            <a:r>
              <a:rPr lang="zh-TW" altLang="en-US" dirty="0">
                <a:latin typeface="標楷體" panose="03000509000000000000" pitchFamily="65" charset="-120"/>
                <a:ea typeface="標楷體" panose="03000509000000000000" pitchFamily="65" charset="-120"/>
              </a:rPr>
              <a:t>資料處理流程</a:t>
            </a:r>
          </a:p>
        </p:txBody>
      </p:sp>
      <p:sp>
        <p:nvSpPr>
          <p:cNvPr id="8" name="文字版面配置區 7">
            <a:extLst>
              <a:ext uri="{FF2B5EF4-FFF2-40B4-BE49-F238E27FC236}">
                <a16:creationId xmlns:a16="http://schemas.microsoft.com/office/drawing/2014/main" id="{7A47C76D-9579-45C3-8054-110E1B39E531}"/>
              </a:ext>
            </a:extLst>
          </p:cNvPr>
          <p:cNvSpPr>
            <a:spLocks noGrp="1"/>
          </p:cNvSpPr>
          <p:nvPr>
            <p:ph sz="half" idx="2"/>
          </p:nvPr>
        </p:nvSpPr>
        <p:spPr>
          <a:xfrm>
            <a:off x="690791" y="2194560"/>
            <a:ext cx="4754880" cy="3977640"/>
          </a:xfrm>
        </p:spPr>
        <p:txBody>
          <a:bodyPr>
            <a:normAutofit/>
          </a:bodyPr>
          <a:lstStyle/>
          <a:p>
            <a:pPr marL="342900" indent="-342900">
              <a:buFont typeface="Arial" panose="020B0604020202020204" pitchFamily="34" charset="0"/>
              <a:buChar char="•"/>
            </a:pP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以「萊豬」為關鍵字爬取四家</a:t>
            </a:r>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紙媒電媒</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新聞網（中時、</a:t>
            </a: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TVBS</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、自由、民視）從</a:t>
            </a: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2020</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月到</a:t>
            </a: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2021</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月</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的政治新聞以及評論</a:t>
            </a:r>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Arial" panose="020B0604020202020204" pitchFamily="34" charset="0"/>
              <a:buChar char="•"/>
            </a:pPr>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經過資料清理後，</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整併為泛藍泛綠的</a:t>
            </a: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balanced data</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：泛藍有</a:t>
            </a: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4823</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筆，泛綠有</a:t>
            </a: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5060</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筆，共</a:t>
            </a:r>
            <a:r>
              <a:rPr lang="en-US" altLang="zh-TW" sz="2400" dirty="0">
                <a:effectLst/>
                <a:latin typeface="Times New Roman" panose="02020603050405020304" pitchFamily="18" charset="0"/>
                <a:ea typeface="標楷體" panose="03000509000000000000" pitchFamily="65" charset="-120"/>
                <a:cs typeface="Times New Roman" panose="02020603050405020304" pitchFamily="18" charset="0"/>
              </a:rPr>
              <a:t>9883</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筆。</a:t>
            </a:r>
            <a:endParaRPr lang="zh-TW" altLang="en-US" sz="24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B9B7841F-F14A-4AAC-A7EE-60437BFD86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0109" y="86497"/>
            <a:ext cx="4712043" cy="6685005"/>
          </a:xfrm>
          <a:prstGeom prst="rect">
            <a:avLst/>
          </a:prstGeom>
          <a:ln>
            <a:solidFill>
              <a:schemeClr val="tx1"/>
            </a:solidFill>
          </a:ln>
        </p:spPr>
      </p:pic>
    </p:spTree>
    <p:extLst>
      <p:ext uri="{BB962C8B-B14F-4D97-AF65-F5344CB8AC3E}">
        <p14:creationId xmlns:p14="http://schemas.microsoft.com/office/powerpoint/2010/main" val="104359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4D5208-BFA4-430B-97C6-278557AE5D6F}"/>
              </a:ext>
            </a:extLst>
          </p:cNvPr>
          <p:cNvSpPr>
            <a:spLocks noGrp="1"/>
          </p:cNvSpPr>
          <p:nvPr>
            <p:ph type="ctrTitle"/>
          </p:nvPr>
        </p:nvSpPr>
        <p:spPr/>
        <p:txBody>
          <a:bodyPr>
            <a:normAutofit/>
          </a:bodyPr>
          <a:lstStyle/>
          <a:p>
            <a:r>
              <a:rPr lang="en-US" altLang="zh-TW" sz="5400" dirty="0">
                <a:latin typeface="Times New Roman" panose="02020603050405020304" pitchFamily="18" charset="0"/>
                <a:ea typeface="標楷體" panose="03000509000000000000" pitchFamily="65" charset="-120"/>
                <a:cs typeface="Times New Roman" panose="02020603050405020304" pitchFamily="18" charset="0"/>
              </a:rPr>
              <a:t>EDA</a:t>
            </a:r>
            <a:r>
              <a:rPr lang="zh-TW" altLang="en-US" sz="5400" dirty="0">
                <a:latin typeface="Times New Roman" panose="02020603050405020304" pitchFamily="18" charset="0"/>
                <a:ea typeface="標楷體" panose="03000509000000000000" pitchFamily="65" charset="-120"/>
                <a:cs typeface="Times New Roman" panose="02020603050405020304" pitchFamily="18" charset="0"/>
              </a:rPr>
              <a:t> 觀察</a:t>
            </a:r>
            <a:endParaRPr lang="zh-TW" altLang="en-US" sz="5400" dirty="0"/>
          </a:p>
        </p:txBody>
      </p:sp>
      <p:sp>
        <p:nvSpPr>
          <p:cNvPr id="3" name="副標題 2">
            <a:extLst>
              <a:ext uri="{FF2B5EF4-FFF2-40B4-BE49-F238E27FC236}">
                <a16:creationId xmlns:a16="http://schemas.microsoft.com/office/drawing/2014/main" id="{E8554E4E-4C31-42C7-912F-B0A3A1A2C8A4}"/>
              </a:ext>
            </a:extLst>
          </p:cNvPr>
          <p:cNvSpPr>
            <a:spLocks noGrp="1"/>
          </p:cNvSpPr>
          <p:nvPr>
            <p:ph type="subTitle" idx="1"/>
          </p:nvPr>
        </p:nvSpPr>
        <p:spPr>
          <a:xfrm>
            <a:off x="1051560" y="4468031"/>
            <a:ext cx="7891272" cy="1069848"/>
          </a:xfrm>
        </p:spPr>
        <p:txBody>
          <a:bodyPr/>
          <a:lstStyle/>
          <a:p>
            <a:r>
              <a:rPr lang="zh-TW" altLang="en-US" sz="2400" dirty="0">
                <a:latin typeface="標楷體" panose="03000509000000000000" pitchFamily="65" charset="-120"/>
                <a:ea typeface="標楷體" panose="03000509000000000000" pitchFamily="65" charset="-120"/>
              </a:rPr>
              <a:t>為評估後續分析方向，我們想知道泛藍泛綠</a:t>
            </a:r>
            <a:r>
              <a:rPr lang="en-US" altLang="zh-TW" sz="2400" dirty="0">
                <a:latin typeface="標楷體" panose="03000509000000000000" pitchFamily="65" charset="-120"/>
                <a:ea typeface="標楷體" panose="03000509000000000000" pitchFamily="65" charset="-120"/>
              </a:rPr>
              <a:t>:</a:t>
            </a:r>
          </a:p>
          <a:p>
            <a:r>
              <a:rPr lang="zh-TW" altLang="en-US" sz="2400" dirty="0">
                <a:latin typeface="標楷體" panose="03000509000000000000" pitchFamily="65" charset="-120"/>
                <a:ea typeface="標楷體" panose="03000509000000000000" pitchFamily="65" charset="-120"/>
              </a:rPr>
              <a:t>新聞量趨勢、高頻字詞有哪些、各自傾向提及哪些字詞？</a:t>
            </a:r>
            <a:endParaRPr lang="en-US" altLang="zh-TW"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6321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A0DC37F-9DE7-4FCF-8AB7-B7C5D28CFDE9}"/>
              </a:ext>
            </a:extLst>
          </p:cNvPr>
          <p:cNvSpPr>
            <a:spLocks noGrp="1"/>
          </p:cNvSpPr>
          <p:nvPr>
            <p:ph type="ctrTitle"/>
          </p:nvPr>
        </p:nvSpPr>
        <p:spPr/>
        <p:txBody>
          <a:bodyPr/>
          <a:lstStyle/>
          <a:p>
            <a:endParaRPr lang="zh-TW" altLang="en-US"/>
          </a:p>
        </p:txBody>
      </p:sp>
      <p:sp>
        <p:nvSpPr>
          <p:cNvPr id="4" name="副標題 3">
            <a:extLst>
              <a:ext uri="{FF2B5EF4-FFF2-40B4-BE49-F238E27FC236}">
                <a16:creationId xmlns:a16="http://schemas.microsoft.com/office/drawing/2014/main" id="{3F51D327-E23D-4F5D-9E2B-FE27B37B66E7}"/>
              </a:ext>
            </a:extLst>
          </p:cNvPr>
          <p:cNvSpPr>
            <a:spLocks noGrp="1"/>
          </p:cNvSpPr>
          <p:nvPr>
            <p:ph type="subTitle" idx="1"/>
          </p:nvPr>
        </p:nvSpPr>
        <p:spPr/>
        <p:txBody>
          <a:bodyPr/>
          <a:lstStyle/>
          <a:p>
            <a:endParaRPr lang="zh-TW" altLang="en-US"/>
          </a:p>
        </p:txBody>
      </p:sp>
      <p:pic>
        <p:nvPicPr>
          <p:cNvPr id="9" name="內容版面配置區 8">
            <a:extLst>
              <a:ext uri="{FF2B5EF4-FFF2-40B4-BE49-F238E27FC236}">
                <a16:creationId xmlns:a16="http://schemas.microsoft.com/office/drawing/2014/main" id="{DE9E526E-8C4C-4899-AACD-81DE3A5086B3}"/>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19653"/>
            <a:ext cx="12192000" cy="6356350"/>
          </a:xfrm>
        </p:spPr>
      </p:pic>
      <p:cxnSp>
        <p:nvCxnSpPr>
          <p:cNvPr id="7" name="直線接點 6">
            <a:extLst>
              <a:ext uri="{FF2B5EF4-FFF2-40B4-BE49-F238E27FC236}">
                <a16:creationId xmlns:a16="http://schemas.microsoft.com/office/drawing/2014/main" id="{6808D4B0-1FAB-40C1-A960-91CF3DBCF460}"/>
              </a:ext>
            </a:extLst>
          </p:cNvPr>
          <p:cNvCxnSpPr>
            <a:cxnSpLocks/>
          </p:cNvCxnSpPr>
          <p:nvPr/>
        </p:nvCxnSpPr>
        <p:spPr>
          <a:xfrm>
            <a:off x="3262745" y="4123082"/>
            <a:ext cx="7980219" cy="84041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37512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60C04806-ABD7-48D7-B2B7-2867C46E9B5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50825"/>
            <a:ext cx="12192000" cy="6356350"/>
          </a:xfrm>
        </p:spPr>
      </p:pic>
      <p:sp>
        <p:nvSpPr>
          <p:cNvPr id="10" name="矩形 9">
            <a:extLst>
              <a:ext uri="{FF2B5EF4-FFF2-40B4-BE49-F238E27FC236}">
                <a16:creationId xmlns:a16="http://schemas.microsoft.com/office/drawing/2014/main" id="{B5FEFAE5-48A9-40A4-AE4D-20D376551909}"/>
              </a:ext>
            </a:extLst>
          </p:cNvPr>
          <p:cNvSpPr/>
          <p:nvPr/>
        </p:nvSpPr>
        <p:spPr>
          <a:xfrm>
            <a:off x="6027938" y="1624613"/>
            <a:ext cx="603681" cy="17311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586FC90A-84F9-4ECD-B190-5E8ABD7BF82F}"/>
              </a:ext>
            </a:extLst>
          </p:cNvPr>
          <p:cNvSpPr/>
          <p:nvPr/>
        </p:nvSpPr>
        <p:spPr>
          <a:xfrm>
            <a:off x="319596" y="526808"/>
            <a:ext cx="518603" cy="1118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81990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F3F7D8B-A653-44B4-951B-49A523E986D8}"/>
              </a:ext>
            </a:extLst>
          </p:cNvPr>
          <p:cNvSpPr>
            <a:spLocks noGrp="1"/>
          </p:cNvSpPr>
          <p:nvPr>
            <p:ph type="ctrTitle"/>
          </p:nvPr>
        </p:nvSpPr>
        <p:spPr/>
        <p:txBody>
          <a:bodyPr>
            <a:normAutofit/>
          </a:bodyPr>
          <a:lstStyle/>
          <a:p>
            <a:r>
              <a:rPr lang="zh-TW" altLang="en-US" sz="5400" dirty="0">
                <a:latin typeface="標楷體" panose="03000509000000000000" pitchFamily="65" charset="-120"/>
                <a:ea typeface="標楷體" panose="03000509000000000000" pitchFamily="65" charset="-120"/>
              </a:rPr>
              <a:t>共現詞</a:t>
            </a:r>
            <a:r>
              <a:rPr lang="zh-TW" altLang="en-US" sz="5400" dirty="0">
                <a:latin typeface="Times New Roman" panose="02020603050405020304" pitchFamily="18" charset="0"/>
                <a:cs typeface="Times New Roman" panose="02020603050405020304" pitchFamily="18" charset="0"/>
              </a:rPr>
              <a:t>（</a:t>
            </a:r>
            <a:r>
              <a:rPr lang="en-US" altLang="zh-TW" sz="5400" dirty="0">
                <a:latin typeface="Times New Roman" panose="02020603050405020304" pitchFamily="18" charset="0"/>
                <a:cs typeface="Times New Roman" panose="02020603050405020304" pitchFamily="18" charset="0"/>
              </a:rPr>
              <a:t>Window = 10L</a:t>
            </a:r>
            <a:r>
              <a:rPr lang="zh-TW" altLang="en-US" sz="5400" dirty="0">
                <a:latin typeface="Times New Roman" panose="02020603050405020304" pitchFamily="18" charset="0"/>
                <a:cs typeface="Times New Roman" panose="02020603050405020304" pitchFamily="18" charset="0"/>
              </a:rPr>
              <a:t>）</a:t>
            </a:r>
            <a:endParaRPr lang="zh-TW" altLang="en-US" sz="5400" dirty="0">
              <a:latin typeface="標楷體" panose="03000509000000000000" pitchFamily="65" charset="-120"/>
              <a:ea typeface="標楷體" panose="03000509000000000000" pitchFamily="65" charset="-120"/>
            </a:endParaRPr>
          </a:p>
        </p:txBody>
      </p:sp>
      <p:sp>
        <p:nvSpPr>
          <p:cNvPr id="5" name="副標題 4">
            <a:extLst>
              <a:ext uri="{FF2B5EF4-FFF2-40B4-BE49-F238E27FC236}">
                <a16:creationId xmlns:a16="http://schemas.microsoft.com/office/drawing/2014/main" id="{677B50F4-811A-4D36-822D-653C249E49D3}"/>
              </a:ext>
            </a:extLst>
          </p:cNvPr>
          <p:cNvSpPr>
            <a:spLocks noGrp="1"/>
          </p:cNvSpPr>
          <p:nvPr>
            <p:ph type="subTitle" idx="1"/>
          </p:nvPr>
        </p:nvSpPr>
        <p:spPr>
          <a:xfrm>
            <a:off x="1051560" y="4468031"/>
            <a:ext cx="7891272" cy="1069848"/>
          </a:xfrm>
        </p:spPr>
        <p:txBody>
          <a:bodyPr>
            <a:normAutofit lnSpcReduction="10000"/>
          </a:bodyPr>
          <a:lstStyle/>
          <a:p>
            <a:r>
              <a:rPr lang="zh-TW" altLang="en-US" dirty="0">
                <a:latin typeface="標楷體" panose="03000509000000000000" pitchFamily="65" charset="-120"/>
                <a:ea typeface="標楷體" panose="03000509000000000000" pitchFamily="65" charset="-120"/>
                <a:cs typeface="Times New Roman" panose="02020603050405020304" pitchFamily="18" charset="0"/>
              </a:rPr>
              <a:t>我們進一步感興趣的是這些重要字詞的關聯與使用脈絡：</a:t>
            </a:r>
            <a:endParaRPr lang="en-US" altLang="zh-TW" dirty="0">
              <a:latin typeface="標楷體" panose="03000509000000000000" pitchFamily="65" charset="-120"/>
              <a:ea typeface="標楷體" panose="03000509000000000000" pitchFamily="65" charset="-120"/>
              <a:cs typeface="Times New Roman" panose="02020603050405020304" pitchFamily="18" charset="0"/>
            </a:endParaRPr>
          </a:p>
          <a:p>
            <a:r>
              <a:rPr lang="zh-TW" altLang="en-US" dirty="0">
                <a:latin typeface="標楷體" panose="03000509000000000000" pitchFamily="65" charset="-120"/>
                <a:ea typeface="標楷體" panose="03000509000000000000" pitchFamily="65" charset="-120"/>
              </a:rPr>
              <a:t>在約略一句話的論述範圍內，哪些概念常常一起出現卻不跟其他字詞一起出現？</a:t>
            </a:r>
          </a:p>
        </p:txBody>
      </p:sp>
    </p:spTree>
    <p:extLst>
      <p:ext uri="{BB962C8B-B14F-4D97-AF65-F5344CB8AC3E}">
        <p14:creationId xmlns:p14="http://schemas.microsoft.com/office/powerpoint/2010/main" val="2289136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296B72-483E-4F13-A83B-685854D41BEE}"/>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F32C7882-C85B-4F98-B548-0869291948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8829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DFC0DE-B74D-4E9C-88CE-A214A128152E}"/>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87D5038A-214F-42BF-BA0A-02FE3457FB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4256481195"/>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PTIFY - Victoria - Light">
      <a:dk1>
        <a:srgbClr val="FBFBFB"/>
      </a:dk1>
      <a:lt1>
        <a:srgbClr val="000000"/>
      </a:lt1>
      <a:dk2>
        <a:srgbClr val="FFFFFF"/>
      </a:dk2>
      <a:lt2>
        <a:srgbClr val="DBDCD5"/>
      </a:lt2>
      <a:accent1>
        <a:srgbClr val="E69F45"/>
      </a:accent1>
      <a:accent2>
        <a:srgbClr val="E2BF9F"/>
      </a:accent2>
      <a:accent3>
        <a:srgbClr val="F96430"/>
      </a:accent3>
      <a:accent4>
        <a:srgbClr val="9E6840"/>
      </a:accent4>
      <a:accent5>
        <a:srgbClr val="DADFDB"/>
      </a:accent5>
      <a:accent6>
        <a:srgbClr val="B68050"/>
      </a:accent6>
      <a:hlink>
        <a:srgbClr val="DFE3E6"/>
      </a:hlink>
      <a:folHlink>
        <a:srgbClr val="F3F7F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4893</TotalTime>
  <Words>1907</Words>
  <Application>Microsoft Office PowerPoint</Application>
  <PresentationFormat>寬螢幕</PresentationFormat>
  <Paragraphs>91</Paragraphs>
  <Slides>22</Slides>
  <Notes>16</Notes>
  <HiddenSlides>0</HiddenSlides>
  <MMClips>0</MMClips>
  <ScaleCrop>false</ScaleCrop>
  <HeadingPairs>
    <vt:vector size="6" baseType="variant">
      <vt:variant>
        <vt:lpstr>使用字型</vt:lpstr>
      </vt:variant>
      <vt:variant>
        <vt:i4>12</vt:i4>
      </vt:variant>
      <vt:variant>
        <vt:lpstr>佈景主題</vt:lpstr>
      </vt:variant>
      <vt:variant>
        <vt:i4>3</vt:i4>
      </vt:variant>
      <vt:variant>
        <vt:lpstr>投影片標題</vt:lpstr>
      </vt:variant>
      <vt:variant>
        <vt:i4>22</vt:i4>
      </vt:variant>
    </vt:vector>
  </HeadingPairs>
  <TitlesOfParts>
    <vt:vector size="37" baseType="lpstr">
      <vt:lpstr>標楷體</vt:lpstr>
      <vt:lpstr>arial</vt:lpstr>
      <vt:lpstr>arial</vt:lpstr>
      <vt:lpstr>Calibri</vt:lpstr>
      <vt:lpstr>Calibri Light</vt:lpstr>
      <vt:lpstr>Roboto Condensed</vt:lpstr>
      <vt:lpstr>Rockwell</vt:lpstr>
      <vt:lpstr>Rockwell Condensed</vt:lpstr>
      <vt:lpstr>Segoe UI Historic</vt:lpstr>
      <vt:lpstr>Times New Roman</vt:lpstr>
      <vt:lpstr>Wingdings</vt:lpstr>
      <vt:lpstr>Wingdings 2</vt:lpstr>
      <vt:lpstr>Office Theme</vt:lpstr>
      <vt:lpstr>HDOfficeLightV0</vt:lpstr>
      <vt:lpstr>木刻字型</vt:lpstr>
      <vt:lpstr>PowerPoint 簡報</vt:lpstr>
      <vt:lpstr>我們想知道…</vt:lpstr>
      <vt:lpstr>資料處理流程</vt:lpstr>
      <vt:lpstr>EDA 觀察</vt:lpstr>
      <vt:lpstr>PowerPoint 簡報</vt:lpstr>
      <vt:lpstr>PowerPoint 簡報</vt:lpstr>
      <vt:lpstr>共現詞（Window = 10L）</vt:lpstr>
      <vt:lpstr>PowerPoint 簡報</vt:lpstr>
      <vt:lpstr>PowerPoint 簡報</vt:lpstr>
      <vt:lpstr>Tf-idf 關鍵字抽取</vt:lpstr>
      <vt:lpstr>Tf-idf的預示效果比較</vt:lpstr>
      <vt:lpstr>主題成分變遷</vt:lpstr>
      <vt:lpstr>泛藍泛綠最適主題數</vt:lpstr>
      <vt:lpstr>PowerPoint 簡報</vt:lpstr>
      <vt:lpstr>PowerPoint 簡報</vt:lpstr>
      <vt:lpstr>結論</vt:lpstr>
      <vt:lpstr>謝謝大家！</vt:lpstr>
      <vt:lpstr>附錄</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Yu-Chan Chien</dc:creator>
  <cp:lastModifiedBy>Yu-Chan Chien</cp:lastModifiedBy>
  <cp:revision>87</cp:revision>
  <dcterms:created xsi:type="dcterms:W3CDTF">2022-01-14T15:02:37Z</dcterms:created>
  <dcterms:modified xsi:type="dcterms:W3CDTF">2022-01-26T17:17:09Z</dcterms:modified>
</cp:coreProperties>
</file>